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30"/>
  </p:notesMasterIdLst>
  <p:sldIdLst>
    <p:sldId id="256" r:id="rId2"/>
    <p:sldId id="257" r:id="rId3"/>
    <p:sldId id="258" r:id="rId4"/>
    <p:sldId id="259" r:id="rId5"/>
    <p:sldId id="260" r:id="rId6"/>
    <p:sldId id="261" r:id="rId7"/>
    <p:sldId id="262" r:id="rId8"/>
    <p:sldId id="263" r:id="rId9"/>
    <p:sldId id="267" r:id="rId10"/>
    <p:sldId id="264" r:id="rId11"/>
    <p:sldId id="265" r:id="rId12"/>
    <p:sldId id="266"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516"/>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png>
</file>

<file path=ppt/media/image22.jpeg>
</file>

<file path=ppt/media/image23.jpeg>
</file>

<file path=ppt/media/image24.jpeg>
</file>

<file path=ppt/media/image25.jpeg>
</file>

<file path=ppt/media/image26.jpeg>
</file>

<file path=ppt/media/image27.jpeg>
</file>

<file path=ppt/media/image28.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DC65A8-A503-4167-91A5-1959B72736C1}" type="datetimeFigureOut">
              <a:rPr lang="ru-RU" smtClean="0"/>
              <a:t>11.03.2018</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442858-1D9C-4AA4-84F5-BD0D4709ED2E}" type="slidenum">
              <a:rPr lang="ru-RU" smtClean="0"/>
              <a:t>‹#›</a:t>
            </a:fld>
            <a:endParaRPr lang="ru-RU"/>
          </a:p>
        </p:txBody>
      </p:sp>
    </p:spTree>
    <p:extLst>
      <p:ext uri="{BB962C8B-B14F-4D97-AF65-F5344CB8AC3E}">
        <p14:creationId xmlns:p14="http://schemas.microsoft.com/office/powerpoint/2010/main" val="2414956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Вы думаете, что она интегрировала в видеокарту </a:t>
            </a:r>
            <a:r>
              <a:rPr lang="ru-RU" sz="1200" b="0" i="0" kern="1200" dirty="0" err="1" smtClean="0">
                <a:solidFill>
                  <a:schemeClr val="tx1"/>
                </a:solidFill>
                <a:effectLst/>
                <a:latin typeface="+mn-lt"/>
                <a:ea typeface="+mn-ea"/>
                <a:cs typeface="+mn-cs"/>
              </a:rPr>
              <a:t>Wi</a:t>
            </a:r>
            <a:r>
              <a:rPr lang="ru-RU" sz="1200" b="0" i="0" kern="1200" dirty="0" smtClean="0">
                <a:solidFill>
                  <a:schemeClr val="tx1"/>
                </a:solidFill>
                <a:effectLst/>
                <a:latin typeface="+mn-lt"/>
                <a:ea typeface="+mn-ea"/>
                <a:cs typeface="+mn-cs"/>
              </a:rPr>
              <a:t>-</a:t>
            </a:r>
            <a:r>
              <a:rPr lang="ru-RU" sz="1200" b="0" i="0" kern="1200" dirty="0" err="1" smtClean="0">
                <a:solidFill>
                  <a:schemeClr val="tx1"/>
                </a:solidFill>
                <a:effectLst/>
                <a:latin typeface="+mn-lt"/>
                <a:ea typeface="+mn-ea"/>
                <a:cs typeface="+mn-cs"/>
              </a:rPr>
              <a:t>Fi</a:t>
            </a:r>
            <a:r>
              <a:rPr lang="ru-RU" sz="1200" b="0" i="0" kern="1200" dirty="0" smtClean="0">
                <a:solidFill>
                  <a:schemeClr val="tx1"/>
                </a:solidFill>
                <a:effectLst/>
                <a:latin typeface="+mn-lt"/>
                <a:ea typeface="+mn-ea"/>
                <a:cs typeface="+mn-cs"/>
              </a:rPr>
              <a:t>-адаптер? Нет, до этого еще пока не дошло — эти антенны были созданы для беспроводной передачи картинки по стандарту WHDI, что позволяло передавать изображение в 1080р на расстояние до 30 метров на ресивер, который подключался к монитору или телевизору. Увы — на практике задержка сигнала была достаточно большой, так что для игр такая технология подходила слабовато. С учетом более высокой цены, чем у конкурентов (она была сравнима с GTX 470), особых продаж не было, и больше сей трюк уже никто не повторял.</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2</a:t>
            </a:fld>
            <a:endParaRPr lang="ru-RU"/>
          </a:p>
        </p:txBody>
      </p:sp>
    </p:spTree>
    <p:extLst>
      <p:ext uri="{BB962C8B-B14F-4D97-AF65-F5344CB8AC3E}">
        <p14:creationId xmlns:p14="http://schemas.microsoft.com/office/powerpoint/2010/main" val="896817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конце 90ых и начале нулевых насчет блока питания мало кто задумывался: простейшего китайского БП на 250-300 Вт хватало </a:t>
            </a:r>
            <a:r>
              <a:rPr lang="ru-RU" sz="1200" b="0" i="0" kern="1200" dirty="0" err="1" smtClean="0">
                <a:solidFill>
                  <a:schemeClr val="tx1"/>
                </a:solidFill>
                <a:effectLst/>
                <a:latin typeface="+mn-lt"/>
                <a:ea typeface="+mn-ea"/>
                <a:cs typeface="+mn-cs"/>
              </a:rPr>
              <a:t>заглаза</a:t>
            </a:r>
            <a:r>
              <a:rPr lang="ru-RU" sz="1200" b="0" i="0" kern="1200" dirty="0" smtClean="0">
                <a:solidFill>
                  <a:schemeClr val="tx1"/>
                </a:solidFill>
                <a:effectLst/>
                <a:latin typeface="+mn-lt"/>
                <a:ea typeface="+mn-ea"/>
                <a:cs typeface="+mn-cs"/>
              </a:rPr>
              <a:t>. Но вот к середине нулевых картинка стала меняться — появились мощные процессоры с тепловыделением под 100 Вт и </a:t>
            </a:r>
            <a:r>
              <a:rPr lang="ru-RU" sz="1200" b="0" i="0" kern="1200" dirty="0" err="1" smtClean="0">
                <a:solidFill>
                  <a:schemeClr val="tx1"/>
                </a:solidFill>
                <a:effectLst/>
                <a:latin typeface="+mn-lt"/>
                <a:ea typeface="+mn-ea"/>
                <a:cs typeface="+mn-cs"/>
              </a:rPr>
              <a:t>двухчиповые</a:t>
            </a:r>
            <a:r>
              <a:rPr lang="ru-RU" sz="1200" b="0" i="0" kern="1200" dirty="0" smtClean="0">
                <a:solidFill>
                  <a:schemeClr val="tx1"/>
                </a:solidFill>
                <a:effectLst/>
                <a:latin typeface="+mn-lt"/>
                <a:ea typeface="+mn-ea"/>
                <a:cs typeface="+mn-cs"/>
              </a:rPr>
              <a:t> видеокарты, которые не отставали по этому показателю от CPU. И именно тогда на рынке стал ощущаться дефицит хороших качественных БП. Разумеется, через некоторое время эта ниша была занята, но до этого некоторые производители видеокарт стали изгаляться и выпускать видеокарты... с собственным блоком питания:</a:t>
            </a:r>
          </a:p>
          <a:p>
            <a:r>
              <a:rPr lang="ru-RU" sz="1200" b="0" i="0" kern="1200" dirty="0" smtClean="0">
                <a:solidFill>
                  <a:schemeClr val="tx1"/>
                </a:solidFill>
                <a:effectLst/>
                <a:latin typeface="+mn-lt"/>
                <a:ea typeface="+mn-ea"/>
                <a:cs typeface="+mn-cs"/>
              </a:rPr>
              <a:t>Да-да, в 2005 году у </a:t>
            </a:r>
            <a:r>
              <a:rPr lang="ru-RU" sz="1200" b="0" i="0" kern="1200" dirty="0" err="1" smtClean="0">
                <a:solidFill>
                  <a:schemeClr val="tx1"/>
                </a:solidFill>
                <a:effectLst/>
                <a:latin typeface="+mn-lt"/>
                <a:ea typeface="+mn-ea"/>
                <a:cs typeface="+mn-cs"/>
              </a:rPr>
              <a:t>Asus</a:t>
            </a:r>
            <a:r>
              <a:rPr lang="ru-RU" sz="1200" b="0" i="0" kern="1200" dirty="0" smtClean="0">
                <a:solidFill>
                  <a:schemeClr val="tx1"/>
                </a:solidFill>
                <a:effectLst/>
                <a:latin typeface="+mn-lt"/>
                <a:ea typeface="+mn-ea"/>
                <a:cs typeface="+mn-cs"/>
              </a:rPr>
              <a:t> была мощная </a:t>
            </a:r>
            <a:r>
              <a:rPr lang="ru-RU" sz="1200" b="0" i="0" kern="1200" dirty="0" err="1" smtClean="0">
                <a:solidFill>
                  <a:schemeClr val="tx1"/>
                </a:solidFill>
                <a:effectLst/>
                <a:latin typeface="+mn-lt"/>
                <a:ea typeface="+mn-ea"/>
                <a:cs typeface="+mn-cs"/>
              </a:rPr>
              <a:t>двухчиповая</a:t>
            </a:r>
            <a:r>
              <a:rPr lang="ru-RU" sz="1200" b="0" i="0" kern="1200" dirty="0" smtClean="0">
                <a:solidFill>
                  <a:schemeClr val="tx1"/>
                </a:solidFill>
                <a:effectLst/>
                <a:latin typeface="+mn-lt"/>
                <a:ea typeface="+mn-ea"/>
                <a:cs typeface="+mn-cs"/>
              </a:rPr>
              <a:t> видеокарта, которую можно было запитать или от стандартного 6 </a:t>
            </a:r>
            <a:r>
              <a:rPr lang="ru-RU" sz="1200" b="0" i="0" kern="1200" dirty="0" err="1" smtClean="0">
                <a:solidFill>
                  <a:schemeClr val="tx1"/>
                </a:solidFill>
                <a:effectLst/>
                <a:latin typeface="+mn-lt"/>
                <a:ea typeface="+mn-ea"/>
                <a:cs typeface="+mn-cs"/>
              </a:rPr>
              <a:t>pin</a:t>
            </a:r>
            <a:r>
              <a:rPr lang="ru-RU" sz="1200" b="0" i="0" kern="1200" dirty="0" smtClean="0">
                <a:solidFill>
                  <a:schemeClr val="tx1"/>
                </a:solidFill>
                <a:effectLst/>
                <a:latin typeface="+mn-lt"/>
                <a:ea typeface="+mn-ea"/>
                <a:cs typeface="+mn-cs"/>
              </a:rPr>
              <a:t>, или от внешнего БП. Однако особой популярности такая видеокарта не снискала — в основном, из-за цены: мало у кого были деньги на </a:t>
            </a:r>
            <a:r>
              <a:rPr lang="ru-RU" sz="1200" b="0" i="0" kern="1200" dirty="0" err="1" smtClean="0">
                <a:solidFill>
                  <a:schemeClr val="tx1"/>
                </a:solidFill>
                <a:effectLst/>
                <a:latin typeface="+mn-lt"/>
                <a:ea typeface="+mn-ea"/>
                <a:cs typeface="+mn-cs"/>
              </a:rPr>
              <a:t>двухчиповый</a:t>
            </a:r>
            <a:r>
              <a:rPr lang="ru-RU" sz="1200" b="0" i="0" kern="1200" dirty="0" smtClean="0">
                <a:solidFill>
                  <a:schemeClr val="tx1"/>
                </a:solidFill>
                <a:effectLst/>
                <a:latin typeface="+mn-lt"/>
                <a:ea typeface="+mn-ea"/>
                <a:cs typeface="+mn-cs"/>
              </a:rPr>
              <a:t> флагман. Ну а через пару лет проблем с БП не было от слова совсем — без труда можно было купить качественный блок хоть на 1000 Вт, так что смысл в БП для видеокарты исчез.</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11</a:t>
            </a:fld>
            <a:endParaRPr lang="ru-RU"/>
          </a:p>
        </p:txBody>
      </p:sp>
    </p:spTree>
    <p:extLst>
      <p:ext uri="{BB962C8B-B14F-4D97-AF65-F5344CB8AC3E}">
        <p14:creationId xmlns:p14="http://schemas.microsoft.com/office/powerpoint/2010/main" val="20486572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Вы когда-нибудь слышали о такой компании, как XGI? Не удивлюсь, что нет — эта была одна из «убийц флагманов», которая в начале нулевых хотела подвинуть </a:t>
            </a:r>
            <a:r>
              <a:rPr lang="ru-RU" sz="1200" b="0" i="0" kern="1200" dirty="0" err="1" smtClean="0">
                <a:solidFill>
                  <a:schemeClr val="tx1"/>
                </a:solidFill>
                <a:effectLst/>
                <a:latin typeface="+mn-lt"/>
                <a:ea typeface="+mn-ea"/>
                <a:cs typeface="+mn-cs"/>
              </a:rPr>
              <a:t>Nvidia</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ATi</a:t>
            </a:r>
            <a:r>
              <a:rPr lang="ru-RU" sz="1200" b="0" i="0" kern="1200" dirty="0" smtClean="0">
                <a:solidFill>
                  <a:schemeClr val="tx1"/>
                </a:solidFill>
                <a:effectLst/>
                <a:latin typeface="+mn-lt"/>
                <a:ea typeface="+mn-ea"/>
                <a:cs typeface="+mn-cs"/>
              </a:rPr>
              <a:t>. Увы — как нетрудно догадаться, подвинули именно ее, однако именно такие компании обычно выпускали самые </a:t>
            </a:r>
            <a:r>
              <a:rPr lang="ru-RU" sz="1200" b="0" i="0" kern="1200" dirty="0" err="1" smtClean="0">
                <a:solidFill>
                  <a:schemeClr val="tx1"/>
                </a:solidFill>
                <a:effectLst/>
                <a:latin typeface="+mn-lt"/>
                <a:ea typeface="+mn-ea"/>
                <a:cs typeface="+mn-cs"/>
              </a:rPr>
              <a:t>безбашенные</a:t>
            </a:r>
            <a:r>
              <a:rPr lang="ru-RU" sz="1200" b="0" i="0" kern="1200" dirty="0" smtClean="0">
                <a:solidFill>
                  <a:schemeClr val="tx1"/>
                </a:solidFill>
                <a:effectLst/>
                <a:latin typeface="+mn-lt"/>
                <a:ea typeface="+mn-ea"/>
                <a:cs typeface="+mn-cs"/>
              </a:rPr>
              <a:t> решения — и V8 </a:t>
            </a:r>
            <a:r>
              <a:rPr lang="ru-RU" sz="1200" b="0" i="0" kern="1200" dirty="0" err="1" smtClean="0">
                <a:solidFill>
                  <a:schemeClr val="tx1"/>
                </a:solidFill>
                <a:effectLst/>
                <a:latin typeface="+mn-lt"/>
                <a:ea typeface="+mn-ea"/>
                <a:cs typeface="+mn-cs"/>
              </a:rPr>
              <a:t>Ultra</a:t>
            </a:r>
            <a:r>
              <a:rPr lang="ru-RU" sz="1200" b="0" i="0" kern="1200" dirty="0" smtClean="0">
                <a:solidFill>
                  <a:schemeClr val="tx1"/>
                </a:solidFill>
                <a:effectLst/>
                <a:latin typeface="+mn-lt"/>
                <a:ea typeface="+mn-ea"/>
                <a:cs typeface="+mn-cs"/>
              </a:rPr>
              <a:t> не была исключением: эта была </a:t>
            </a:r>
            <a:r>
              <a:rPr lang="ru-RU" sz="1200" b="0" i="0" kern="1200" dirty="0" err="1" smtClean="0">
                <a:solidFill>
                  <a:schemeClr val="tx1"/>
                </a:solidFill>
                <a:effectLst/>
                <a:latin typeface="+mn-lt"/>
                <a:ea typeface="+mn-ea"/>
                <a:cs typeface="+mn-cs"/>
              </a:rPr>
              <a:t>двухчиповая</a:t>
            </a:r>
            <a:r>
              <a:rPr lang="ru-RU" sz="1200" b="0" i="0" kern="1200" dirty="0" smtClean="0">
                <a:solidFill>
                  <a:schemeClr val="tx1"/>
                </a:solidFill>
                <a:effectLst/>
                <a:latin typeface="+mn-lt"/>
                <a:ea typeface="+mn-ea"/>
                <a:cs typeface="+mn-cs"/>
              </a:rPr>
              <a:t> видеокарта на AGP-шине:</a:t>
            </a:r>
          </a:p>
          <a:p>
            <a:r>
              <a:rPr lang="ru-RU" sz="1200" b="0" i="0" kern="1200" dirty="0" smtClean="0">
                <a:solidFill>
                  <a:schemeClr val="tx1"/>
                </a:solidFill>
                <a:effectLst/>
                <a:latin typeface="+mn-lt"/>
                <a:ea typeface="+mn-ea"/>
                <a:cs typeface="+mn-cs"/>
              </a:rPr>
              <a:t>Разумеется, она не взлетела — из-за такого плотного размещения компонентов на плате видеокарты быстро выходила из строя. Драйвера были сырыми — когда </a:t>
            </a:r>
            <a:r>
              <a:rPr lang="ru-RU" sz="1200" b="0" i="0" kern="1200" dirty="0" err="1" smtClean="0">
                <a:solidFill>
                  <a:schemeClr val="tx1"/>
                </a:solidFill>
                <a:effectLst/>
                <a:latin typeface="+mn-lt"/>
                <a:ea typeface="+mn-ea"/>
                <a:cs typeface="+mn-cs"/>
              </a:rPr>
              <a:t>Volari</a:t>
            </a:r>
            <a:r>
              <a:rPr lang="ru-RU" sz="1200" b="0" i="0" kern="1200" dirty="0" smtClean="0">
                <a:solidFill>
                  <a:schemeClr val="tx1"/>
                </a:solidFill>
                <a:effectLst/>
                <a:latin typeface="+mn-lt"/>
                <a:ea typeface="+mn-ea"/>
                <a:cs typeface="+mn-cs"/>
              </a:rPr>
              <a:t> с трудом справлялась с текстурами 256х256, </a:t>
            </a:r>
            <a:r>
              <a:rPr lang="ru-RU" sz="1200" b="0" i="0" kern="1200" dirty="0" err="1" smtClean="0">
                <a:solidFill>
                  <a:schemeClr val="tx1"/>
                </a:solidFill>
                <a:effectLst/>
                <a:latin typeface="+mn-lt"/>
                <a:ea typeface="+mn-ea"/>
                <a:cs typeface="+mn-cs"/>
              </a:rPr>
              <a:t>Nvidia</a:t>
            </a:r>
            <a:r>
              <a:rPr lang="ru-RU" sz="1200" b="0" i="0" kern="1200" dirty="0" smtClean="0">
                <a:solidFill>
                  <a:schemeClr val="tx1"/>
                </a:solidFill>
                <a:effectLst/>
                <a:latin typeface="+mn-lt"/>
                <a:ea typeface="+mn-ea"/>
                <a:cs typeface="+mn-cs"/>
              </a:rPr>
              <a:t> и ATI легко манипулировали текстурами в 2048х2048. Видеокарта от XGI была неспособна нормально обработать анизотропную фильтрацию, про сглаживание и различные эффекты можно было вообще забыть. С учетом того, что ценник на нее был на уровне конкурентов — продажи провалились, и компания тихо ушла в небытие.</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12</a:t>
            </a:fld>
            <a:endParaRPr lang="ru-RU"/>
          </a:p>
        </p:txBody>
      </p:sp>
    </p:spTree>
    <p:extLst>
      <p:ext uri="{BB962C8B-B14F-4D97-AF65-F5344CB8AC3E}">
        <p14:creationId xmlns:p14="http://schemas.microsoft.com/office/powerpoint/2010/main" val="5563197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Как обычно и происходит — мелкая компания показывает интересное решение, и его тут же подхватывают «мастодонты» рынка. Так произошло и с XGI и </a:t>
            </a:r>
            <a:r>
              <a:rPr lang="ru-RU" sz="1200" b="0" i="0" kern="1200" dirty="0" err="1" smtClean="0">
                <a:solidFill>
                  <a:schemeClr val="tx1"/>
                </a:solidFill>
                <a:effectLst/>
                <a:latin typeface="+mn-lt"/>
                <a:ea typeface="+mn-ea"/>
                <a:cs typeface="+mn-cs"/>
              </a:rPr>
              <a:t>Sapphire</a:t>
            </a:r>
            <a:r>
              <a:rPr lang="ru-RU" sz="1200" b="0" i="0" kern="1200" dirty="0" smtClean="0">
                <a:solidFill>
                  <a:schemeClr val="tx1"/>
                </a:solidFill>
                <a:effectLst/>
                <a:latin typeface="+mn-lt"/>
                <a:ea typeface="+mn-ea"/>
                <a:cs typeface="+mn-cs"/>
              </a:rPr>
              <a:t> — да, 9800 PRO MAXX также была видеокартой на AGP шине, и также имела 2 видеочипа на одной плате:</a:t>
            </a:r>
          </a:p>
          <a:p>
            <a:r>
              <a:rPr lang="ru-RU" sz="1200" b="0" i="0" kern="1200" dirty="0" smtClean="0">
                <a:solidFill>
                  <a:schemeClr val="tx1"/>
                </a:solidFill>
                <a:effectLst/>
                <a:latin typeface="+mn-lt"/>
                <a:ea typeface="+mn-ea"/>
                <a:cs typeface="+mn-cs"/>
              </a:rPr>
              <a:t>Но, в отличии от XGI, тут не было никаких проблем — качественные компоненты и пайка, неплохо работающие из коробки драйвера — все это вывело видеокарту в флагманы 2004 года, местами вдвое обгоняя </a:t>
            </a:r>
            <a:r>
              <a:rPr lang="ru-RU" sz="1200" b="0" i="0" kern="1200" dirty="0" err="1" smtClean="0">
                <a:solidFill>
                  <a:schemeClr val="tx1"/>
                </a:solidFill>
                <a:effectLst/>
                <a:latin typeface="+mn-lt"/>
                <a:ea typeface="+mn-ea"/>
                <a:cs typeface="+mn-cs"/>
              </a:rPr>
              <a:t>GeForce</a:t>
            </a:r>
            <a:r>
              <a:rPr lang="ru-RU" sz="1200" b="0" i="0" kern="1200" dirty="0" smtClean="0">
                <a:solidFill>
                  <a:schemeClr val="tx1"/>
                </a:solidFill>
                <a:effectLst/>
                <a:latin typeface="+mn-lt"/>
                <a:ea typeface="+mn-ea"/>
                <a:cs typeface="+mn-cs"/>
              </a:rPr>
              <a:t> 5950 </a:t>
            </a:r>
            <a:r>
              <a:rPr lang="ru-RU" sz="1200" b="0" i="0" kern="1200" dirty="0" err="1" smtClean="0">
                <a:solidFill>
                  <a:schemeClr val="tx1"/>
                </a:solidFill>
                <a:effectLst/>
                <a:latin typeface="+mn-lt"/>
                <a:ea typeface="+mn-ea"/>
                <a:cs typeface="+mn-cs"/>
              </a:rPr>
              <a:t>Ultra</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13</a:t>
            </a:fld>
            <a:endParaRPr lang="ru-RU"/>
          </a:p>
        </p:txBody>
      </p:sp>
    </p:spTree>
    <p:extLst>
      <p:ext uri="{BB962C8B-B14F-4D97-AF65-F5344CB8AC3E}">
        <p14:creationId xmlns:p14="http://schemas.microsoft.com/office/powerpoint/2010/main" val="22347971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Чип производился по нормам 90 </a:t>
            </a:r>
            <a:r>
              <a:rPr lang="ru-RU" sz="1200" b="0" i="0" kern="1200" dirty="0" err="1" smtClean="0">
                <a:solidFill>
                  <a:schemeClr val="tx1"/>
                </a:solidFill>
                <a:effectLst/>
                <a:latin typeface="+mn-lt"/>
                <a:ea typeface="+mn-ea"/>
                <a:cs typeface="+mn-cs"/>
              </a:rPr>
              <a:t>нм</a:t>
            </a:r>
            <a:r>
              <a:rPr lang="ru-RU" sz="1200" b="0" i="0" kern="1200" dirty="0" smtClean="0">
                <a:solidFill>
                  <a:schemeClr val="tx1"/>
                </a:solidFill>
                <a:effectLst/>
                <a:latin typeface="+mn-lt"/>
                <a:ea typeface="+mn-ea"/>
                <a:cs typeface="+mn-cs"/>
              </a:rPr>
              <a:t> техпроцесса, видеокарта имела интерфейс PCI-E и 256 МБ памяти. В общем и целом она была бы на уровне </a:t>
            </a:r>
            <a:r>
              <a:rPr lang="ru-RU" sz="1200" b="0" i="0" kern="1200" dirty="0" err="1" smtClean="0">
                <a:solidFill>
                  <a:schemeClr val="tx1"/>
                </a:solidFill>
                <a:effectLst/>
                <a:latin typeface="+mn-lt"/>
                <a:ea typeface="+mn-ea"/>
                <a:cs typeface="+mn-cs"/>
              </a:rPr>
              <a:t>middle</a:t>
            </a:r>
            <a:r>
              <a:rPr lang="ru-RU" sz="1200" b="0" i="0" kern="1200" dirty="0" smtClean="0">
                <a:solidFill>
                  <a:schemeClr val="tx1"/>
                </a:solidFill>
                <a:effectLst/>
                <a:latin typeface="+mn-lt"/>
                <a:ea typeface="+mn-ea"/>
                <a:cs typeface="+mn-cs"/>
              </a:rPr>
              <a:t>-видеокарт от </a:t>
            </a:r>
            <a:r>
              <a:rPr lang="ru-RU" sz="1200" b="0" i="0" kern="1200" dirty="0" err="1" smtClean="0">
                <a:solidFill>
                  <a:schemeClr val="tx1"/>
                </a:solidFill>
                <a:effectLst/>
                <a:latin typeface="+mn-lt"/>
                <a:ea typeface="+mn-ea"/>
                <a:cs typeface="+mn-cs"/>
              </a:rPr>
              <a:t>ATi</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Nvidia</a:t>
            </a:r>
            <a:r>
              <a:rPr lang="ru-RU" sz="1200" b="0" i="0" kern="1200" dirty="0" smtClean="0">
                <a:solidFill>
                  <a:schemeClr val="tx1"/>
                </a:solidFill>
                <a:effectLst/>
                <a:latin typeface="+mn-lt"/>
                <a:ea typeface="+mn-ea"/>
                <a:cs typeface="+mn-cs"/>
              </a:rPr>
              <a:t> того времени, если бы не одно но — отвратительные драйвера: те, кто рискнул купить такую карточку, как будто попадали на 5 лет назад: одна игра хорошо работает на одних драйверах, но не работает на других, вторая игра вообще ни на одних драйверах не работает, а третья наоборот, резво бегает на любом драйвере. И в общем-то мало людей хотели перед каждой игрой подыскивать работающие драйвера, так что очередной выход S3 на рынок провалился.</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14</a:t>
            </a:fld>
            <a:endParaRPr lang="ru-RU"/>
          </a:p>
        </p:txBody>
      </p:sp>
    </p:spTree>
    <p:extLst>
      <p:ext uri="{BB962C8B-B14F-4D97-AF65-F5344CB8AC3E}">
        <p14:creationId xmlns:p14="http://schemas.microsoft.com/office/powerpoint/2010/main" val="23337376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Из названия уже понятно, что EVGA — достаточно известный производитель </a:t>
            </a:r>
            <a:r>
              <a:rPr lang="ru-RU" sz="1200" b="0" i="0" kern="1200" dirty="0" err="1" smtClean="0">
                <a:solidFill>
                  <a:schemeClr val="tx1"/>
                </a:solidFill>
                <a:effectLst/>
                <a:latin typeface="+mn-lt"/>
                <a:ea typeface="+mn-ea"/>
                <a:cs typeface="+mn-cs"/>
              </a:rPr>
              <a:t>hi-end</a:t>
            </a:r>
            <a:r>
              <a:rPr lang="ru-RU" sz="1200" b="0" i="0" kern="1200" dirty="0" smtClean="0">
                <a:solidFill>
                  <a:schemeClr val="tx1"/>
                </a:solidFill>
                <a:effectLst/>
                <a:latin typeface="+mn-lt"/>
                <a:ea typeface="+mn-ea"/>
                <a:cs typeface="+mn-cs"/>
              </a:rPr>
              <a:t> видеокарт с «заточкой» под разгон — что-то намудрила с </a:t>
            </a:r>
            <a:r>
              <a:rPr lang="ru-RU" sz="1200" b="0" i="0" kern="1200" dirty="0" err="1" smtClean="0">
                <a:solidFill>
                  <a:schemeClr val="tx1"/>
                </a:solidFill>
                <a:effectLst/>
                <a:latin typeface="+mn-lt"/>
                <a:ea typeface="+mn-ea"/>
                <a:cs typeface="+mn-cs"/>
              </a:rPr>
              <a:t>PhysX</a:t>
            </a:r>
            <a:r>
              <a:rPr lang="ru-RU" sz="1200" b="0" i="0" kern="1200" dirty="0" smtClean="0">
                <a:solidFill>
                  <a:schemeClr val="tx1"/>
                </a:solidFill>
                <a:effectLst/>
                <a:latin typeface="+mn-lt"/>
                <a:ea typeface="+mn-ea"/>
                <a:cs typeface="+mn-cs"/>
              </a:rPr>
              <a:t>. Что же такое </a:t>
            </a:r>
            <a:r>
              <a:rPr lang="ru-RU" sz="1200" b="0" i="0" kern="1200" dirty="0" err="1" smtClean="0">
                <a:solidFill>
                  <a:schemeClr val="tx1"/>
                </a:solidFill>
                <a:effectLst/>
                <a:latin typeface="+mn-lt"/>
                <a:ea typeface="+mn-ea"/>
                <a:cs typeface="+mn-cs"/>
              </a:rPr>
              <a:t>PhysX</a:t>
            </a:r>
            <a:r>
              <a:rPr lang="ru-RU" sz="1200" b="0" i="0" kern="1200" dirty="0" smtClean="0">
                <a:solidFill>
                  <a:schemeClr val="tx1"/>
                </a:solidFill>
                <a:effectLst/>
                <a:latin typeface="+mn-lt"/>
                <a:ea typeface="+mn-ea"/>
                <a:cs typeface="+mn-cs"/>
              </a:rPr>
              <a:t>? Это новый (в то время — 2009 год) физический движок, который мог в режиме реального времени обсчитывать взрывы с пылью и обломками, сложную геометрию персонажей, эффекты дыма и тумана, развевающейся ткани и многие другие физические эффекты. Разумеется, все это требовало серьезной производительности от видеокарты, и EVGA придумала достаточно жуткое решение: на видеокарте было распаяно два чипа: первый представлял собой GTX 275 с 896 МБ памяти и был призван обрабатывать графику и выводить картинку на экран, а вот второй был слабее — GTS 250 с 384 МБ памяти, и он как раз должен был обсчитывать </a:t>
            </a:r>
            <a:r>
              <a:rPr lang="ru-RU" sz="1200" b="0" i="0" kern="1200" dirty="0" err="1" smtClean="0">
                <a:solidFill>
                  <a:schemeClr val="tx1"/>
                </a:solidFill>
                <a:effectLst/>
                <a:latin typeface="+mn-lt"/>
                <a:ea typeface="+mn-ea"/>
                <a:cs typeface="+mn-cs"/>
              </a:rPr>
              <a:t>PhysX</a:t>
            </a:r>
            <a:r>
              <a:rPr lang="ru-RU" sz="1200" b="0" i="0" kern="1200" dirty="0" smtClean="0">
                <a:solidFill>
                  <a:schemeClr val="tx1"/>
                </a:solidFill>
                <a:effectLst/>
                <a:latin typeface="+mn-lt"/>
                <a:ea typeface="+mn-ea"/>
                <a:cs typeface="+mn-cs"/>
              </a:rPr>
              <a:t>:</a:t>
            </a:r>
          </a:p>
          <a:p>
            <a:r>
              <a:rPr lang="ru-RU" sz="1200" b="0" i="0" kern="1200" dirty="0" smtClean="0">
                <a:solidFill>
                  <a:schemeClr val="tx1"/>
                </a:solidFill>
                <a:effectLst/>
                <a:latin typeface="+mn-lt"/>
                <a:ea typeface="+mn-ea"/>
                <a:cs typeface="+mn-cs"/>
              </a:rPr>
              <a:t>И хотя в играх с </a:t>
            </a:r>
            <a:r>
              <a:rPr lang="ru-RU" sz="1200" b="0" i="0" kern="1200" dirty="0" err="1" smtClean="0">
                <a:solidFill>
                  <a:schemeClr val="tx1"/>
                </a:solidFill>
                <a:effectLst/>
                <a:latin typeface="+mn-lt"/>
                <a:ea typeface="+mn-ea"/>
                <a:cs typeface="+mn-cs"/>
              </a:rPr>
              <a:t>PhysX</a:t>
            </a:r>
            <a:r>
              <a:rPr lang="ru-RU" sz="1200" b="0" i="0" kern="1200" dirty="0" smtClean="0">
                <a:solidFill>
                  <a:schemeClr val="tx1"/>
                </a:solidFill>
                <a:effectLst/>
                <a:latin typeface="+mn-lt"/>
                <a:ea typeface="+mn-ea"/>
                <a:cs typeface="+mn-cs"/>
              </a:rPr>
              <a:t> прирост от второго чипа позволял такой карточке серьезно обходить простые GTX 275, развития данная технология не получила, ибо игр с </a:t>
            </a:r>
            <a:r>
              <a:rPr lang="ru-RU" sz="1200" b="0" i="0" kern="1200" dirty="0" err="1" smtClean="0">
                <a:solidFill>
                  <a:schemeClr val="tx1"/>
                </a:solidFill>
                <a:effectLst/>
                <a:latin typeface="+mn-lt"/>
                <a:ea typeface="+mn-ea"/>
                <a:cs typeface="+mn-cs"/>
              </a:rPr>
              <a:t>PhysX</a:t>
            </a:r>
            <a:r>
              <a:rPr lang="ru-RU" sz="1200" b="0" i="0" kern="1200" dirty="0" smtClean="0">
                <a:solidFill>
                  <a:schemeClr val="tx1"/>
                </a:solidFill>
                <a:effectLst/>
                <a:latin typeface="+mn-lt"/>
                <a:ea typeface="+mn-ea"/>
                <a:cs typeface="+mn-cs"/>
              </a:rPr>
              <a:t> не так и много.</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15</a:t>
            </a:fld>
            <a:endParaRPr lang="ru-RU"/>
          </a:p>
        </p:txBody>
      </p:sp>
    </p:spTree>
    <p:extLst>
      <p:ext uri="{BB962C8B-B14F-4D97-AF65-F5344CB8AC3E}">
        <p14:creationId xmlns:p14="http://schemas.microsoft.com/office/powerpoint/2010/main" val="9194919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Что может говорить «X3» и «</a:t>
            </a:r>
            <a:r>
              <a:rPr lang="ru-RU" sz="1200" b="0" i="0" kern="1200" dirty="0" err="1" smtClean="0">
                <a:solidFill>
                  <a:schemeClr val="tx1"/>
                </a:solidFill>
                <a:effectLst/>
                <a:latin typeface="+mn-lt"/>
                <a:ea typeface="+mn-ea"/>
                <a:cs typeface="+mn-cs"/>
              </a:rPr>
              <a:t>Trinity</a:t>
            </a:r>
            <a:r>
              <a:rPr lang="ru-RU" sz="1200" b="0" i="0" kern="1200" dirty="0" smtClean="0">
                <a:solidFill>
                  <a:schemeClr val="tx1"/>
                </a:solidFill>
                <a:effectLst/>
                <a:latin typeface="+mn-lt"/>
                <a:ea typeface="+mn-ea"/>
                <a:cs typeface="+mn-cs"/>
              </a:rPr>
              <a:t>» в названии? Да только одно — то, что это была видеокарта с тремя GPU. Да-да, многие привыкли к тому, что технология </a:t>
            </a:r>
            <a:r>
              <a:rPr lang="ru-RU" sz="1200" b="0" i="0" kern="1200" dirty="0" err="1" smtClean="0">
                <a:solidFill>
                  <a:schemeClr val="tx1"/>
                </a:solidFill>
                <a:effectLst/>
                <a:latin typeface="+mn-lt"/>
                <a:ea typeface="+mn-ea"/>
                <a:cs typeface="+mn-cs"/>
              </a:rPr>
              <a:t>CrossFire</a:t>
            </a:r>
            <a:r>
              <a:rPr lang="ru-RU" sz="1200" b="0" i="0" kern="1200" dirty="0" smtClean="0">
                <a:solidFill>
                  <a:schemeClr val="tx1"/>
                </a:solidFill>
                <a:effectLst/>
                <a:latin typeface="+mn-lt"/>
                <a:ea typeface="+mn-ea"/>
                <a:cs typeface="+mn-cs"/>
              </a:rPr>
              <a:t> или SLI работает с двумя видеокартами, однако это не так — они обе могут работать с видеокартами, на которых может быть суммарно до 4 GPU. Ну до четырех ASUS не дошла, а вот три видеокарты HD 3850 стандарта MXM (на небольших платах, которые обычно ставились в ноутбуки) на одной плате она все-таки разместила:</a:t>
            </a:r>
          </a:p>
          <a:p>
            <a:r>
              <a:rPr lang="ru-RU" sz="1200" b="0" i="0" kern="1200" dirty="0" smtClean="0">
                <a:solidFill>
                  <a:schemeClr val="tx1"/>
                </a:solidFill>
                <a:effectLst/>
                <a:latin typeface="+mn-lt"/>
                <a:ea typeface="+mn-ea"/>
                <a:cs typeface="+mn-cs"/>
              </a:rPr>
              <a:t>Разумеется, охлаждалось это все системой водяного охлаждения, а производительность в теории должна была быть очень высокой — каждый чип содержал по 320 потоковых процессоров, а объем памяти был 512 МБ. Но, увы, карточка «не взлетела» — как мы знаем, </a:t>
            </a:r>
            <a:r>
              <a:rPr lang="ru-RU" sz="1200" b="0" i="0" kern="1200" dirty="0" err="1" smtClean="0">
                <a:solidFill>
                  <a:schemeClr val="tx1"/>
                </a:solidFill>
                <a:effectLst/>
                <a:latin typeface="+mn-lt"/>
                <a:ea typeface="+mn-ea"/>
                <a:cs typeface="+mn-cs"/>
              </a:rPr>
              <a:t>CrossFire</a:t>
            </a:r>
            <a:r>
              <a:rPr lang="ru-RU" sz="1200" b="0" i="0" kern="1200" dirty="0" smtClean="0">
                <a:solidFill>
                  <a:schemeClr val="tx1"/>
                </a:solidFill>
                <a:effectLst/>
                <a:latin typeface="+mn-lt"/>
                <a:ea typeface="+mn-ea"/>
                <a:cs typeface="+mn-cs"/>
              </a:rPr>
              <a:t> и SLI даже с двумя видеокартами в играх работает не очень хорошо, с тремя же был полный «швах». С учетом этого и достаточно высокой ожидаемой цены дальше десятка инженерных образцов дело не продвинулось.</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16</a:t>
            </a:fld>
            <a:endParaRPr lang="ru-RU"/>
          </a:p>
        </p:txBody>
      </p:sp>
    </p:spTree>
    <p:extLst>
      <p:ext uri="{BB962C8B-B14F-4D97-AF65-F5344CB8AC3E}">
        <p14:creationId xmlns:p14="http://schemas.microsoft.com/office/powerpoint/2010/main" val="23550848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Как я уже писал выше — SLI поддерживал до 4 видеокарт на одной плате еще во времена 3Dfx, которая, собственно, эту технологию и придумала. И она же уже под конец своего существования и выпустила такую монструозную карту с 4 чипами и 128 МБ памяти:</a:t>
            </a:r>
          </a:p>
          <a:p>
            <a:r>
              <a:rPr lang="ru-RU" sz="1200" b="0" i="0" kern="1200" dirty="0" smtClean="0">
                <a:solidFill>
                  <a:schemeClr val="tx1"/>
                </a:solidFill>
                <a:effectLst/>
                <a:latin typeface="+mn-lt"/>
                <a:ea typeface="+mn-ea"/>
                <a:cs typeface="+mn-cs"/>
              </a:rPr>
              <a:t>В продажу она так и не поступила — компания обанкротилась раньше, но тестовые экземпляры все же утекли в мир, и временами их можно найти на различных аукционах — так, одна из таких видеокарт была продана на </a:t>
            </a:r>
            <a:r>
              <a:rPr lang="ru-RU" sz="1200" b="0" i="0" kern="1200" dirty="0" err="1" smtClean="0">
                <a:solidFill>
                  <a:schemeClr val="tx1"/>
                </a:solidFill>
                <a:effectLst/>
                <a:latin typeface="+mn-lt"/>
                <a:ea typeface="+mn-ea"/>
                <a:cs typeface="+mn-cs"/>
              </a:rPr>
              <a:t>eBay</a:t>
            </a:r>
            <a:r>
              <a:rPr lang="ru-RU" sz="1200" b="0" i="0" kern="1200" dirty="0" smtClean="0">
                <a:solidFill>
                  <a:schemeClr val="tx1"/>
                </a:solidFill>
                <a:effectLst/>
                <a:latin typeface="+mn-lt"/>
                <a:ea typeface="+mn-ea"/>
                <a:cs typeface="+mn-cs"/>
              </a:rPr>
              <a:t> в 2010 году за $1750. В любом случае, даже если бы такая видеокарта вышла, толку от нее было бы немного — не было тогда игр, способных нагрузить четыре GPU (да и, собственно, и сейчас нет).</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17</a:t>
            </a:fld>
            <a:endParaRPr lang="ru-RU"/>
          </a:p>
        </p:txBody>
      </p:sp>
    </p:spTree>
    <p:extLst>
      <p:ext uri="{BB962C8B-B14F-4D97-AF65-F5344CB8AC3E}">
        <p14:creationId xmlns:p14="http://schemas.microsoft.com/office/powerpoint/2010/main" val="4241564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Ну уж раз мы заговорили про объединении нескольких видеокарт, грех тут не вспомнить про родоначальника SLI от </a:t>
            </a:r>
            <a:r>
              <a:rPr lang="ru-RU" sz="1200" b="0" i="0" kern="1200" dirty="0" err="1" smtClean="0">
                <a:solidFill>
                  <a:schemeClr val="tx1"/>
                </a:solidFill>
                <a:effectLst/>
                <a:latin typeface="+mn-lt"/>
                <a:ea typeface="+mn-ea"/>
                <a:cs typeface="+mn-cs"/>
              </a:rPr>
              <a:t>Nvidia</a:t>
            </a:r>
            <a:r>
              <a:rPr lang="ru-RU" sz="1200" b="0" i="0" kern="1200" dirty="0" smtClean="0">
                <a:solidFill>
                  <a:schemeClr val="tx1"/>
                </a:solidFill>
                <a:effectLst/>
                <a:latin typeface="+mn-lt"/>
                <a:ea typeface="+mn-ea"/>
                <a:cs typeface="+mn-cs"/>
              </a:rPr>
              <a:t> — </a:t>
            </a:r>
            <a:r>
              <a:rPr lang="ru-RU" sz="1200" b="0" i="0" kern="1200" dirty="0" err="1" smtClean="0">
                <a:solidFill>
                  <a:schemeClr val="tx1"/>
                </a:solidFill>
                <a:effectLst/>
                <a:latin typeface="+mn-lt"/>
                <a:ea typeface="+mn-ea"/>
                <a:cs typeface="+mn-cs"/>
              </a:rPr>
              <a:t>Gigabyte</a:t>
            </a:r>
            <a:r>
              <a:rPr lang="ru-RU" sz="1200" b="0" i="0" kern="1200" dirty="0" smtClean="0">
                <a:solidFill>
                  <a:schemeClr val="tx1"/>
                </a:solidFill>
                <a:effectLst/>
                <a:latin typeface="+mn-lt"/>
                <a:ea typeface="+mn-ea"/>
                <a:cs typeface="+mn-cs"/>
              </a:rPr>
              <a:t> 3D1. Поддержку SLI </a:t>
            </a:r>
            <a:r>
              <a:rPr lang="ru-RU" sz="1200" b="0" i="0" kern="1200" dirty="0" err="1" smtClean="0">
                <a:solidFill>
                  <a:schemeClr val="tx1"/>
                </a:solidFill>
                <a:effectLst/>
                <a:latin typeface="+mn-lt"/>
                <a:ea typeface="+mn-ea"/>
                <a:cs typeface="+mn-cs"/>
              </a:rPr>
              <a:t>Nvidia</a:t>
            </a:r>
            <a:r>
              <a:rPr lang="ru-RU" sz="1200" b="0" i="0" kern="1200" dirty="0" smtClean="0">
                <a:solidFill>
                  <a:schemeClr val="tx1"/>
                </a:solidFill>
                <a:effectLst/>
                <a:latin typeface="+mn-lt"/>
                <a:ea typeface="+mn-ea"/>
                <a:cs typeface="+mn-cs"/>
              </a:rPr>
              <a:t> внедрили в 2004 году, с выходом 6000-ой линейки видеокарт, и 3D1 стала первым решением, объединяющим два GPU от 6600 GT с 256 МБ памяти на одной плате:</a:t>
            </a:r>
          </a:p>
          <a:p>
            <a:r>
              <a:rPr lang="ru-RU" sz="1200" b="0" i="0" kern="1200" dirty="0" smtClean="0">
                <a:solidFill>
                  <a:schemeClr val="tx1"/>
                </a:solidFill>
                <a:effectLst/>
                <a:latin typeface="+mn-lt"/>
                <a:ea typeface="+mn-ea"/>
                <a:cs typeface="+mn-cs"/>
              </a:rPr>
              <a:t>Работала такая видеокарта лишь на одной материнской плате — тоже от </a:t>
            </a:r>
            <a:r>
              <a:rPr lang="ru-RU" sz="1200" b="0" i="0" kern="1200" dirty="0" err="1" smtClean="0">
                <a:solidFill>
                  <a:schemeClr val="tx1"/>
                </a:solidFill>
                <a:effectLst/>
                <a:latin typeface="+mn-lt"/>
                <a:ea typeface="+mn-ea"/>
                <a:cs typeface="+mn-cs"/>
              </a:rPr>
              <a:t>Gigabyte</a:t>
            </a:r>
            <a:r>
              <a:rPr lang="ru-RU" sz="1200" b="0" i="0" kern="1200" dirty="0" smtClean="0">
                <a:solidFill>
                  <a:schemeClr val="tx1"/>
                </a:solidFill>
                <a:effectLst/>
                <a:latin typeface="+mn-lt"/>
                <a:ea typeface="+mn-ea"/>
                <a:cs typeface="+mn-cs"/>
              </a:rPr>
              <a:t>, на сокете 939 (процессоры </a:t>
            </a:r>
            <a:r>
              <a:rPr lang="ru-RU" sz="1200" b="0" i="0" kern="1200" dirty="0" err="1" smtClean="0">
                <a:solidFill>
                  <a:schemeClr val="tx1"/>
                </a:solidFill>
                <a:effectLst/>
                <a:latin typeface="+mn-lt"/>
                <a:ea typeface="+mn-ea"/>
                <a:cs typeface="+mn-cs"/>
              </a:rPr>
              <a:t>Athlon</a:t>
            </a:r>
            <a:r>
              <a:rPr lang="ru-RU" sz="1200" b="0" i="0" kern="1200" dirty="0" smtClean="0">
                <a:solidFill>
                  <a:schemeClr val="tx1"/>
                </a:solidFill>
                <a:effectLst/>
                <a:latin typeface="+mn-lt"/>
                <a:ea typeface="+mn-ea"/>
                <a:cs typeface="+mn-cs"/>
              </a:rPr>
              <a:t> 64), так что конфигурация ПК была, в общем-то, уже предрешена. Опять же — такая видеокарта не взлетела, ибо на момент ее выхода практически ни одна игра не поддерживала SLI.</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18</a:t>
            </a:fld>
            <a:endParaRPr lang="ru-RU"/>
          </a:p>
        </p:txBody>
      </p:sp>
    </p:spTree>
    <p:extLst>
      <p:ext uri="{BB962C8B-B14F-4D97-AF65-F5344CB8AC3E}">
        <p14:creationId xmlns:p14="http://schemas.microsoft.com/office/powerpoint/2010/main" val="30183296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Линейка видеокарт 5000-ой серии от </a:t>
            </a:r>
            <a:r>
              <a:rPr lang="ru-RU" sz="1200" b="0" i="0" kern="1200" dirty="0" err="1" smtClean="0">
                <a:solidFill>
                  <a:schemeClr val="tx1"/>
                </a:solidFill>
                <a:effectLst/>
                <a:latin typeface="+mn-lt"/>
                <a:ea typeface="+mn-ea"/>
                <a:cs typeface="+mn-cs"/>
              </a:rPr>
              <a:t>Nvidia</a:t>
            </a:r>
            <a:r>
              <a:rPr lang="ru-RU" sz="1200" b="0" i="0" kern="1200" dirty="0" smtClean="0">
                <a:solidFill>
                  <a:schemeClr val="tx1"/>
                </a:solidFill>
                <a:effectLst/>
                <a:latin typeface="+mn-lt"/>
                <a:ea typeface="+mn-ea"/>
                <a:cs typeface="+mn-cs"/>
              </a:rPr>
              <a:t>, выходившая в 2003-2004 годах, была переходной: в ней были представители видеокарт и на AGP (имели индекс FX), и на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(имели индекс PCX). Однако по сути видеокарты на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таковыми не совсем являлись — это были обычные видеокарты на AGP со специальным чипом-коммутатором, который преобразовал AGP и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Однако необычно тут не это, а младшие решения — это FX 5200 и PCX 5300:</a:t>
            </a:r>
          </a:p>
          <a:p>
            <a:r>
              <a:rPr lang="ru-RU" sz="1200" b="0" i="0" kern="1200" dirty="0" smtClean="0">
                <a:solidFill>
                  <a:schemeClr val="tx1"/>
                </a:solidFill>
                <a:effectLst/>
                <a:latin typeface="+mn-lt"/>
                <a:ea typeface="+mn-ea"/>
                <a:cs typeface="+mn-cs"/>
              </a:rPr>
              <a:t>Обе они базировались на одном чипе NV34 и различались только методом подключения. И если FX 5200, вышедшая в 2003 году и бывшая младшей в линейке, еще была объяснима — бюджетная затычка, то вот вышедшая годом позже PCX 5300 на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была, в общем-то, лишней: новый материнские платы с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стоили ощутимо дороже, чем с AGP, да и из-за чипа-коммутатора 5300 стоила дороже 5200. И в итоге цена бюджетной сборки с новыми материнскими платами с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и 5300 оказывалась на уровне </a:t>
            </a:r>
            <a:r>
              <a:rPr lang="ru-RU" sz="1200" b="0" i="0" kern="1200" dirty="0" err="1" smtClean="0">
                <a:solidFill>
                  <a:schemeClr val="tx1"/>
                </a:solidFill>
                <a:effectLst/>
                <a:latin typeface="+mn-lt"/>
                <a:ea typeface="+mn-ea"/>
                <a:cs typeface="+mn-cs"/>
              </a:rPr>
              <a:t>среднеуровневой</a:t>
            </a:r>
            <a:r>
              <a:rPr lang="ru-RU" sz="1200" b="0" i="0" kern="1200" dirty="0" smtClean="0">
                <a:solidFill>
                  <a:schemeClr val="tx1"/>
                </a:solidFill>
                <a:effectLst/>
                <a:latin typeface="+mn-lt"/>
                <a:ea typeface="+mn-ea"/>
                <a:cs typeface="+mn-cs"/>
              </a:rPr>
              <a:t> игровой сборки с AGP, что ставило крест на продажах PCX 5300.</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19</a:t>
            </a:fld>
            <a:endParaRPr lang="ru-RU"/>
          </a:p>
        </p:txBody>
      </p:sp>
    </p:spTree>
    <p:extLst>
      <p:ext uri="{BB962C8B-B14F-4D97-AF65-F5344CB8AC3E}">
        <p14:creationId xmlns:p14="http://schemas.microsoft.com/office/powerpoint/2010/main" val="30528962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2010 году никого уже нельзя было удивить «двухголовыми» видеокартами: то есть видеокартами, на плате которых было распаяно 2 GPU. Однако </a:t>
            </a:r>
            <a:r>
              <a:rPr lang="en-US" sz="1200" b="0" i="0" kern="1200" dirty="0" smtClean="0">
                <a:solidFill>
                  <a:schemeClr val="tx1"/>
                </a:solidFill>
                <a:effectLst/>
                <a:latin typeface="+mn-lt"/>
                <a:ea typeface="+mn-ea"/>
                <a:cs typeface="+mn-cs"/>
              </a:rPr>
              <a:t>Galaxy</a:t>
            </a:r>
            <a:endParaRPr lang="ru-RU"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смогла удивить: для охлаждения тут использовалась отдельная плата с 3 вентиляторами и LED-</a:t>
            </a:r>
            <a:r>
              <a:rPr lang="ru-RU" sz="1200" b="0" i="0" kern="1200" dirty="0" err="1" smtClean="0">
                <a:solidFill>
                  <a:schemeClr val="tx1"/>
                </a:solidFill>
                <a:effectLst/>
                <a:latin typeface="+mn-lt"/>
                <a:ea typeface="+mn-ea"/>
                <a:cs typeface="+mn-cs"/>
              </a:rPr>
              <a:t>подствекой</a:t>
            </a:r>
            <a:r>
              <a:rPr lang="ru-RU" sz="1200" b="0" i="0" kern="1200" dirty="0" smtClean="0">
                <a:solidFill>
                  <a:schemeClr val="tx1"/>
                </a:solidFill>
                <a:effectLst/>
                <a:latin typeface="+mn-lt"/>
                <a:ea typeface="+mn-ea"/>
                <a:cs typeface="+mn-cs"/>
              </a:rPr>
              <a:t>, которые втыкались... в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x1 слот. Да-да, сама видеокарта получилась </a:t>
            </a:r>
            <a:r>
              <a:rPr lang="ru-RU" sz="1200" b="0" i="0" kern="1200" dirty="0" err="1" smtClean="0">
                <a:solidFill>
                  <a:schemeClr val="tx1"/>
                </a:solidFill>
                <a:effectLst/>
                <a:latin typeface="+mn-lt"/>
                <a:ea typeface="+mn-ea"/>
                <a:cs typeface="+mn-cs"/>
              </a:rPr>
              <a:t>трехслотой</a:t>
            </a:r>
            <a:r>
              <a:rPr lang="ru-RU" sz="1200" b="0" i="0" kern="1200" dirty="0" smtClean="0">
                <a:solidFill>
                  <a:schemeClr val="tx1"/>
                </a:solidFill>
                <a:effectLst/>
                <a:latin typeface="+mn-lt"/>
                <a:ea typeface="+mn-ea"/>
                <a:cs typeface="+mn-cs"/>
              </a:rPr>
              <a:t>: два слота на плату с GPU и радиатор, и еще один слот на охлаждение:</a:t>
            </a:r>
          </a:p>
          <a:p>
            <a:r>
              <a:rPr lang="ru-RU" sz="1200" b="0" i="0" kern="1200" dirty="0" smtClean="0">
                <a:solidFill>
                  <a:schemeClr val="tx1"/>
                </a:solidFill>
                <a:effectLst/>
                <a:latin typeface="+mn-lt"/>
                <a:ea typeface="+mn-ea"/>
                <a:cs typeface="+mn-cs"/>
              </a:rPr>
              <a:t>Смысл такого решения был не особо понятен: во-первых, GTS 250 была середнячком, и трудно было назвать ее сильно греющейся, даже если их две на плате. Во-вторых, вентиляторы даже на пике не ели 5 Вт, так что даже три вентилятора увеличивали требования по питанию не более, чем на 15 Вт, что никак не могло помешать запитать их от самой видеокарты, как это делается сейчас. Единственным относительно разумным объяснением было то, что платы с усиленными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тогда еще мало кто выпускал, и если бы видеокарта с кулерами была бы на одной плате, то она просто под своим весом сломала бы слот. А так используется два слота, что лучше распределяет нагрузку.</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20</a:t>
            </a:fld>
            <a:endParaRPr lang="ru-RU"/>
          </a:p>
        </p:txBody>
      </p:sp>
    </p:spTree>
    <p:extLst>
      <p:ext uri="{BB962C8B-B14F-4D97-AF65-F5344CB8AC3E}">
        <p14:creationId xmlns:p14="http://schemas.microsoft.com/office/powerpoint/2010/main" val="3572011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середине нулевых совершался переход от уже достаточно медленного интерфейса AGP к более быстрому PCI </a:t>
            </a:r>
            <a:r>
              <a:rPr lang="ru-RU" sz="1200" b="0" i="0" kern="1200" dirty="0" err="1" smtClean="0">
                <a:solidFill>
                  <a:schemeClr val="tx1"/>
                </a:solidFill>
                <a:effectLst/>
                <a:latin typeface="+mn-lt"/>
                <a:ea typeface="+mn-ea"/>
                <a:cs typeface="+mn-cs"/>
              </a:rPr>
              <a:t>Express</a:t>
            </a:r>
            <a:r>
              <a:rPr lang="ru-RU" sz="1200" b="0" i="0" kern="1200" dirty="0" smtClean="0">
                <a:solidFill>
                  <a:schemeClr val="tx1"/>
                </a:solidFill>
                <a:effectLst/>
                <a:latin typeface="+mn-lt"/>
                <a:ea typeface="+mn-ea"/>
                <a:cs typeface="+mn-cs"/>
              </a:rPr>
              <a:t>, который используется до сих пор. И на рынке из-за этого был </a:t>
            </a:r>
            <a:r>
              <a:rPr lang="ru-RU" sz="1200" b="0" i="0" kern="1200" dirty="0" err="1" smtClean="0">
                <a:solidFill>
                  <a:schemeClr val="tx1"/>
                </a:solidFill>
                <a:effectLst/>
                <a:latin typeface="+mn-lt"/>
                <a:ea typeface="+mn-ea"/>
                <a:cs typeface="+mn-cs"/>
              </a:rPr>
              <a:t>раздрай</a:t>
            </a:r>
            <a:r>
              <a:rPr lang="ru-RU" sz="1200" b="0" i="0" kern="1200" dirty="0" smtClean="0">
                <a:solidFill>
                  <a:schemeClr val="tx1"/>
                </a:solidFill>
                <a:effectLst/>
                <a:latin typeface="+mn-lt"/>
                <a:ea typeface="+mn-ea"/>
                <a:cs typeface="+mn-cs"/>
              </a:rPr>
              <a:t>: производители выпускали видеокарты на одних GPU с разными интерфейсами, аналогично как и производители материнских плат. И чтобы облегчить жизнь пользователям, компания MSI выпустила видеокарту... у которой с одной стороны был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а с другой — AGP:</a:t>
            </a:r>
          </a:p>
          <a:p>
            <a:r>
              <a:rPr lang="ru-RU" sz="1200" b="0" i="0" kern="1200" dirty="0" smtClean="0">
                <a:solidFill>
                  <a:schemeClr val="tx1"/>
                </a:solidFill>
                <a:effectLst/>
                <a:latin typeface="+mn-lt"/>
                <a:ea typeface="+mn-ea"/>
                <a:cs typeface="+mn-cs"/>
              </a:rPr>
              <a:t>Да-да, в зависимости от того, какой интерфейс есть на вашей материнской плате, вы можете вставлять видеокарту разными сторонами. Вы скажете — а что же с подключением мониторов? Все предусмотрено — интерфейсы DVI и VGA были вынесены на гибких проводах, так что в любом положении вы сможете подключить ТВ или монитор. К счастью, через пару лет все производители окончательно забросили AGP (за редким исключением),</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3</a:t>
            </a:fld>
            <a:endParaRPr lang="ru-RU"/>
          </a:p>
        </p:txBody>
      </p:sp>
    </p:spTree>
    <p:extLst>
      <p:ext uri="{BB962C8B-B14F-4D97-AF65-F5344CB8AC3E}">
        <p14:creationId xmlns:p14="http://schemas.microsoft.com/office/powerpoint/2010/main" val="27793242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Название говорит само за себя — это видеокарта, в которой все заточено под разгон. Обычно, если мы говорим про современные разгонные версии, то представляем себе 20-30 мм радиатор, штук 5-6 тепловых трубок и 2-3 больших вентилятора. Но </a:t>
            </a:r>
            <a:r>
              <a:rPr lang="ru-RU" sz="1200" b="0" i="0" kern="1200" dirty="0" err="1" smtClean="0">
                <a:solidFill>
                  <a:schemeClr val="tx1"/>
                </a:solidFill>
                <a:effectLst/>
                <a:latin typeface="+mn-lt"/>
                <a:ea typeface="+mn-ea"/>
                <a:cs typeface="+mn-cs"/>
              </a:rPr>
              <a:t>Gigabyte</a:t>
            </a:r>
            <a:r>
              <a:rPr lang="ru-RU" sz="1200" b="0" i="0" kern="1200" dirty="0" smtClean="0">
                <a:solidFill>
                  <a:schemeClr val="tx1"/>
                </a:solidFill>
                <a:effectLst/>
                <a:latin typeface="+mn-lt"/>
                <a:ea typeface="+mn-ea"/>
                <a:cs typeface="+mn-cs"/>
              </a:rPr>
              <a:t> зашли куда дальше — как вам... 5 вентиляторов? Да-да, тут их было 5, более того — они были 40 мм и расположены на торце, то есть толщина радиатора была порядка 45 мм:</a:t>
            </a:r>
          </a:p>
          <a:p>
            <a:r>
              <a:rPr lang="ru-RU" sz="1200" b="0" i="0" kern="1200" dirty="0" smtClean="0">
                <a:solidFill>
                  <a:schemeClr val="tx1"/>
                </a:solidFill>
                <a:effectLst/>
                <a:latin typeface="+mn-lt"/>
                <a:ea typeface="+mn-ea"/>
                <a:cs typeface="+mn-cs"/>
              </a:rPr>
              <a:t>С одной стороны, такое расположение оправдано — радиатор без проблем продувается вдоль, как в случае башенных процессорных кулеров, то есть охлаждение работает отлично, и действительно способствует разгону. Но вот минусов куда больше: во-первых, это противный шум — чем меньше вентилятор, чем более неприятно он начинает шуметь. С учетом того, что их тут пять штук 40 мм (на современных видеокартах обычно стоят 80-100 мм), шум был такой, что сидеть рядом можно было только в наушниках. Второе — вес: 45 мм радиатор не мог быть легким, и, увы, вес всей видеокарты был почти 2 кг, и вот тут возможность выломать слот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была отнюдь не фантастической. Ну и третье — цена: такой монстр стоил $550 долларов, так что покупателей было немного.</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21</a:t>
            </a:fld>
            <a:endParaRPr lang="ru-RU"/>
          </a:p>
        </p:txBody>
      </p:sp>
    </p:spTree>
    <p:extLst>
      <p:ext uri="{BB962C8B-B14F-4D97-AF65-F5344CB8AC3E}">
        <p14:creationId xmlns:p14="http://schemas.microsoft.com/office/powerpoint/2010/main" val="5772535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с тепловыделением в 200 Вт и... пассивным охлаждением:</a:t>
            </a:r>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Мы привыкли видеть, что бюджетные «интернет-затычки» типа GT 1030 зачастую охлаждаются пассивно, ибо их тепловыделение не превышает 25-30 Вт. Но чтобы охладить такого монстра </a:t>
            </a:r>
            <a:r>
              <a:rPr lang="ru-RU" sz="1200" b="0" i="0" kern="1200" dirty="0" err="1" smtClean="0">
                <a:solidFill>
                  <a:schemeClr val="tx1"/>
                </a:solidFill>
                <a:effectLst/>
                <a:latin typeface="+mn-lt"/>
                <a:ea typeface="+mn-ea"/>
                <a:cs typeface="+mn-cs"/>
              </a:rPr>
              <a:t>Colorful</a:t>
            </a:r>
            <a:r>
              <a:rPr lang="ru-RU" sz="1200" b="0" i="0" kern="1200" dirty="0" smtClean="0">
                <a:solidFill>
                  <a:schemeClr val="tx1"/>
                </a:solidFill>
                <a:effectLst/>
                <a:latin typeface="+mn-lt"/>
                <a:ea typeface="+mn-ea"/>
                <a:cs typeface="+mn-cs"/>
              </a:rPr>
              <a:t> пришлось задействовать аж два гигантских радиатора по обе стороны печатной платы, и то, для того, чтобы держать температуры в норме, приходилось использовать ее в хорошо вентилируемом корпусе с несколькими дополнительными вентиляторами, так что те, кто брал ее ради тишины, вряд ли ее получал. Но в любом случае это хороший пример того, что даже </a:t>
            </a:r>
            <a:r>
              <a:rPr lang="ru-RU" sz="1200" b="0" i="0" kern="1200" dirty="0" err="1" smtClean="0">
                <a:solidFill>
                  <a:schemeClr val="tx1"/>
                </a:solidFill>
                <a:effectLst/>
                <a:latin typeface="+mn-lt"/>
                <a:ea typeface="+mn-ea"/>
                <a:cs typeface="+mn-cs"/>
              </a:rPr>
              <a:t>топовую</a:t>
            </a:r>
            <a:r>
              <a:rPr lang="ru-RU" sz="1200" b="0" i="0" kern="1200" dirty="0" smtClean="0">
                <a:solidFill>
                  <a:schemeClr val="tx1"/>
                </a:solidFill>
                <a:effectLst/>
                <a:latin typeface="+mn-lt"/>
                <a:ea typeface="+mn-ea"/>
                <a:cs typeface="+mn-cs"/>
              </a:rPr>
              <a:t> видеокарту можно охладить пассивно.</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22</a:t>
            </a:fld>
            <a:endParaRPr lang="ru-RU"/>
          </a:p>
        </p:txBody>
      </p:sp>
    </p:spTree>
    <p:extLst>
      <p:ext uri="{BB962C8B-B14F-4D97-AF65-F5344CB8AC3E}">
        <p14:creationId xmlns:p14="http://schemas.microsoft.com/office/powerpoint/2010/main" val="18646429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Мы все привыкли, что чип на видеокарте располагается на лицевой стороне. И, как вы уже поняли, нашлась компания, причем не какой-то </a:t>
            </a:r>
            <a:r>
              <a:rPr lang="ru-RU" sz="1200" b="0" i="0" kern="1200" dirty="0" err="1" smtClean="0">
                <a:solidFill>
                  <a:schemeClr val="tx1"/>
                </a:solidFill>
                <a:effectLst/>
                <a:latin typeface="+mn-lt"/>
                <a:ea typeface="+mn-ea"/>
                <a:cs typeface="+mn-cs"/>
              </a:rPr>
              <a:t>нонейм</a:t>
            </a:r>
            <a:r>
              <a:rPr lang="ru-RU" sz="1200" b="0" i="0" kern="1200" dirty="0" smtClean="0">
                <a:solidFill>
                  <a:schemeClr val="tx1"/>
                </a:solidFill>
                <a:effectLst/>
                <a:latin typeface="+mn-lt"/>
                <a:ea typeface="+mn-ea"/>
                <a:cs typeface="+mn-cs"/>
              </a:rPr>
              <a:t>, а ASUS, которая расположила чип... на задней стороне платы:</a:t>
            </a:r>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Зачем? По их задумке, эта видеокарта должна была охлаждаться пассивно (ибо это «затычка» </a:t>
            </a:r>
            <a:r>
              <a:rPr lang="ru-RU" sz="1200" b="0" i="0" kern="1200" dirty="0" err="1" smtClean="0">
                <a:solidFill>
                  <a:schemeClr val="tx1"/>
                </a:solidFill>
                <a:effectLst/>
                <a:latin typeface="+mn-lt"/>
                <a:ea typeface="+mn-ea"/>
                <a:cs typeface="+mn-cs"/>
              </a:rPr>
              <a:t>ATi</a:t>
            </a:r>
            <a:r>
              <a:rPr lang="ru-RU" sz="1200" b="0" i="0" kern="1200" dirty="0" smtClean="0">
                <a:solidFill>
                  <a:schemeClr val="tx1"/>
                </a:solidFill>
                <a:effectLst/>
                <a:latin typeface="+mn-lt"/>
                <a:ea typeface="+mn-ea"/>
                <a:cs typeface="+mn-cs"/>
              </a:rPr>
              <a:t> X1300), а для лучшего охлаждения используется обдув вентилятором от процессорного кулера. Идея, конечно, хорошая, только ASUS не учли одно — такой воздух уже будет теплым, так что такое «охлаждение» вполне себе стало нагревом, и от такой идеи быстро отказались.</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23</a:t>
            </a:fld>
            <a:endParaRPr lang="ru-RU"/>
          </a:p>
        </p:txBody>
      </p:sp>
    </p:spTree>
    <p:extLst>
      <p:ext uri="{BB962C8B-B14F-4D97-AF65-F5344CB8AC3E}">
        <p14:creationId xmlns:p14="http://schemas.microsoft.com/office/powerpoint/2010/main" val="37517105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Это даже не видеокарта — это шасси, для установки двух MXM-видеокарт:</a:t>
            </a:r>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Зачем? Ответ прост — ради удобства: посудите сами, это шасси в каком-то смысле вечное: изначально на выставке CES 2006 оно было представлено с двумя мобильными GT 6600. Однако сейчас можно без труда найти MXM-видеокарты и 900ой линейки — то есть как только вам перестает хватать графической производительности, вы просто убираете старые видеокарты и вставляете в шасси новые. Такой апгрейд стоит существенно дешевле покупки новой видеокарты, да и любые проблемы с GPU (отвал чипа и т.д.) опять же решаются обычной заменой одной из видеокарт, а не дорогостоящим ремонтом. </a:t>
            </a:r>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Однако в массы такое шасси не пошло. Почему? Гадать можно долго, но, скорее всего, это банально было невыгодно производителям, так как серьезно снизило бы продажи новых видеокарт.</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24</a:t>
            </a:fld>
            <a:endParaRPr lang="ru-RU"/>
          </a:p>
        </p:txBody>
      </p:sp>
    </p:spTree>
    <p:extLst>
      <p:ext uri="{BB962C8B-B14F-4D97-AF65-F5344CB8AC3E}">
        <p14:creationId xmlns:p14="http://schemas.microsoft.com/office/powerpoint/2010/main" val="2187308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решила снова выйти на рынок видеокарт с линейкой </a:t>
            </a:r>
            <a:r>
              <a:rPr lang="ru-RU" sz="1200" b="0" i="0" kern="1200" dirty="0" err="1" smtClean="0">
                <a:solidFill>
                  <a:schemeClr val="tx1"/>
                </a:solidFill>
                <a:effectLst/>
                <a:latin typeface="+mn-lt"/>
                <a:ea typeface="+mn-ea"/>
                <a:cs typeface="+mn-cs"/>
              </a:rPr>
              <a:t>Chrome</a:t>
            </a:r>
            <a:r>
              <a:rPr lang="ru-RU" sz="1200" b="0" i="0" kern="1200" dirty="0" smtClean="0">
                <a:solidFill>
                  <a:schemeClr val="tx1"/>
                </a:solidFill>
                <a:effectLst/>
                <a:latin typeface="+mn-lt"/>
                <a:ea typeface="+mn-ea"/>
                <a:cs typeface="+mn-cs"/>
              </a:rPr>
              <a:t>, однако провалилась. Однако на этом ее история не закончилась — в 2009 году, то есть не так давно, компания снова вышла на рынок видеокарт, и самое </a:t>
            </a:r>
            <a:r>
              <a:rPr lang="ru-RU" sz="1200" b="0" i="0" kern="1200" dirty="0" err="1" smtClean="0">
                <a:solidFill>
                  <a:schemeClr val="tx1"/>
                </a:solidFill>
                <a:effectLst/>
                <a:latin typeface="+mn-lt"/>
                <a:ea typeface="+mn-ea"/>
                <a:cs typeface="+mn-cs"/>
              </a:rPr>
              <a:t>топовое</a:t>
            </a:r>
            <a:r>
              <a:rPr lang="ru-RU" sz="1200" b="0" i="0" kern="1200" dirty="0" smtClean="0">
                <a:solidFill>
                  <a:schemeClr val="tx1"/>
                </a:solidFill>
                <a:effectLst/>
                <a:latin typeface="+mn-lt"/>
                <a:ea typeface="+mn-ea"/>
                <a:cs typeface="+mn-cs"/>
              </a:rPr>
              <a:t> из представленных решений называлось </a:t>
            </a:r>
            <a:r>
              <a:rPr lang="ru-RU" sz="1200" b="0" i="0" kern="1200" dirty="0" err="1" smtClean="0">
                <a:solidFill>
                  <a:schemeClr val="tx1"/>
                </a:solidFill>
                <a:effectLst/>
                <a:latin typeface="+mn-lt"/>
                <a:ea typeface="+mn-ea"/>
                <a:cs typeface="+mn-cs"/>
              </a:rPr>
              <a:t>Chrome</a:t>
            </a:r>
            <a:r>
              <a:rPr lang="ru-RU" sz="1200" b="0" i="0" kern="1200" dirty="0" smtClean="0">
                <a:solidFill>
                  <a:schemeClr val="tx1"/>
                </a:solidFill>
                <a:effectLst/>
                <a:latin typeface="+mn-lt"/>
                <a:ea typeface="+mn-ea"/>
                <a:cs typeface="+mn-cs"/>
              </a:rPr>
              <a:t> 540 GTX:</a:t>
            </a:r>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Видеокарта имела 256 МБ памяти и поддержку </a:t>
            </a:r>
            <a:r>
              <a:rPr lang="ru-RU" sz="1200" b="0" i="0" kern="1200" dirty="0" err="1" smtClean="0">
                <a:solidFill>
                  <a:schemeClr val="tx1"/>
                </a:solidFill>
                <a:effectLst/>
                <a:latin typeface="+mn-lt"/>
                <a:ea typeface="+mn-ea"/>
                <a:cs typeface="+mn-cs"/>
              </a:rPr>
              <a:t>DirectX</a:t>
            </a:r>
            <a:r>
              <a:rPr lang="ru-RU" sz="1200" b="0" i="0" kern="1200" dirty="0" smtClean="0">
                <a:solidFill>
                  <a:schemeClr val="tx1"/>
                </a:solidFill>
                <a:effectLst/>
                <a:latin typeface="+mn-lt"/>
                <a:ea typeface="+mn-ea"/>
                <a:cs typeface="+mn-cs"/>
              </a:rPr>
              <a:t> 10, и позиционировалась как конкурент </a:t>
            </a:r>
            <a:r>
              <a:rPr lang="ru-RU" sz="1200" b="0" i="0" kern="1200" dirty="0" err="1" smtClean="0">
                <a:solidFill>
                  <a:schemeClr val="tx1"/>
                </a:solidFill>
                <a:effectLst/>
                <a:latin typeface="+mn-lt"/>
                <a:ea typeface="+mn-ea"/>
                <a:cs typeface="+mn-cs"/>
              </a:rPr>
              <a:t>Nvidia</a:t>
            </a:r>
            <a:r>
              <a:rPr lang="ru-RU" sz="1200" b="0" i="0" kern="1200" dirty="0" smtClean="0">
                <a:solidFill>
                  <a:schemeClr val="tx1"/>
                </a:solidFill>
                <a:effectLst/>
                <a:latin typeface="+mn-lt"/>
                <a:ea typeface="+mn-ea"/>
                <a:cs typeface="+mn-cs"/>
              </a:rPr>
              <a:t> GF 8600 или </a:t>
            </a:r>
            <a:r>
              <a:rPr lang="ru-RU" sz="1200" b="0" i="0" kern="1200" dirty="0" err="1" smtClean="0">
                <a:solidFill>
                  <a:schemeClr val="tx1"/>
                </a:solidFill>
                <a:effectLst/>
                <a:latin typeface="+mn-lt"/>
                <a:ea typeface="+mn-ea"/>
                <a:cs typeface="+mn-cs"/>
              </a:rPr>
              <a:t>ATi</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Radeon</a:t>
            </a:r>
            <a:r>
              <a:rPr lang="ru-RU" sz="1200" b="0" i="0" kern="1200" dirty="0" smtClean="0">
                <a:solidFill>
                  <a:schemeClr val="tx1"/>
                </a:solidFill>
                <a:effectLst/>
                <a:latin typeface="+mn-lt"/>
                <a:ea typeface="+mn-ea"/>
                <a:cs typeface="+mn-cs"/>
              </a:rPr>
              <a:t> HD 4350 — она выдавала схожий с ними результат в 3Dmark06, а стоила даже дешевле. Но, увы, опять не взлетела — конечно, паритет с крупными игроками на рынке в синтетических тестах это хорошо, но вот в играх опять же было все как бог на душу положит: часть игр, особенно старых, шла неплохо, но вот новые </a:t>
            </a:r>
            <a:r>
              <a:rPr lang="ru-RU" sz="1200" b="0" i="0" kern="1200" dirty="0" err="1" smtClean="0">
                <a:solidFill>
                  <a:schemeClr val="tx1"/>
                </a:solidFill>
                <a:effectLst/>
                <a:latin typeface="+mn-lt"/>
                <a:ea typeface="+mn-ea"/>
                <a:cs typeface="+mn-cs"/>
              </a:rPr>
              <a:t>тайлы</a:t>
            </a:r>
            <a:r>
              <a:rPr lang="ru-RU" sz="1200" b="0" i="0" kern="1200" dirty="0" smtClean="0">
                <a:solidFill>
                  <a:schemeClr val="tx1"/>
                </a:solidFill>
                <a:effectLst/>
                <a:latin typeface="+mn-lt"/>
                <a:ea typeface="+mn-ea"/>
                <a:cs typeface="+mn-cs"/>
              </a:rPr>
              <a:t> с поддержкой DX10 зачастую </a:t>
            </a:r>
            <a:r>
              <a:rPr lang="ru-RU" sz="1200" b="0" i="0" kern="1200" dirty="0" err="1" smtClean="0">
                <a:solidFill>
                  <a:schemeClr val="tx1"/>
                </a:solidFill>
                <a:effectLst/>
                <a:latin typeface="+mn-lt"/>
                <a:ea typeface="+mn-ea"/>
                <a:cs typeface="+mn-cs"/>
              </a:rPr>
              <a:t>артефачили</a:t>
            </a:r>
            <a:r>
              <a:rPr lang="ru-RU" sz="1200" b="0" i="0" kern="1200" dirty="0" smtClean="0">
                <a:solidFill>
                  <a:schemeClr val="tx1"/>
                </a:solidFill>
                <a:effectLst/>
                <a:latin typeface="+mn-lt"/>
                <a:ea typeface="+mn-ea"/>
                <a:cs typeface="+mn-cs"/>
              </a:rPr>
              <a:t> и тормозили. Допилить драйвера S3 так и не смогла, так что очередная линейка видеокарт от них провалилась. </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25</a:t>
            </a:fld>
            <a:endParaRPr lang="ru-RU"/>
          </a:p>
        </p:txBody>
      </p:sp>
    </p:spTree>
    <p:extLst>
      <p:ext uri="{BB962C8B-B14F-4D97-AF65-F5344CB8AC3E}">
        <p14:creationId xmlns:p14="http://schemas.microsoft.com/office/powerpoint/2010/main" val="35259317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Видеокарта вышла в 2014-2015 годах, и купить ее можно было на </a:t>
            </a:r>
            <a:r>
              <a:rPr lang="ru-RU" sz="1200" b="0" i="0" kern="1200" dirty="0" err="1" smtClean="0">
                <a:solidFill>
                  <a:schemeClr val="tx1"/>
                </a:solidFill>
                <a:effectLst/>
                <a:latin typeface="+mn-lt"/>
                <a:ea typeface="+mn-ea"/>
                <a:cs typeface="+mn-cs"/>
              </a:rPr>
              <a:t>AliExpress</a:t>
            </a:r>
            <a:r>
              <a:rPr lang="ru-RU" sz="1200" b="0" i="0" kern="1200" dirty="0" smtClean="0">
                <a:solidFill>
                  <a:schemeClr val="tx1"/>
                </a:solidFill>
                <a:effectLst/>
                <a:latin typeface="+mn-lt"/>
                <a:ea typeface="+mn-ea"/>
                <a:cs typeface="+mn-cs"/>
              </a:rPr>
              <a:t> (ну еще бы, где же еще можно найти такую дичь). Думаете, это видеокарта с двумя чипами из линейки AMD HD 7000? </a:t>
            </a:r>
            <a:r>
              <a:rPr lang="ru-RU" sz="1200" b="0" i="0" kern="1200" dirty="0" err="1" smtClean="0">
                <a:solidFill>
                  <a:schemeClr val="tx1"/>
                </a:solidFill>
                <a:effectLst/>
                <a:latin typeface="+mn-lt"/>
                <a:ea typeface="+mn-ea"/>
                <a:cs typeface="+mn-cs"/>
              </a:rPr>
              <a:t>Неа</a:t>
            </a:r>
            <a:r>
              <a:rPr lang="ru-RU" sz="1200" b="0" i="0" kern="1200" dirty="0" smtClean="0">
                <a:solidFill>
                  <a:schemeClr val="tx1"/>
                </a:solidFill>
                <a:effectLst/>
                <a:latin typeface="+mn-lt"/>
                <a:ea typeface="+mn-ea"/>
                <a:cs typeface="+mn-cs"/>
              </a:rPr>
              <a:t>, не угадали — чипа тут действительно два, только это... RV100, вышедший в 2000 году. И чтобы добить тех, кто случайно натыкался на этот продукт в интернете — в нем четыре HDMI, а для подключения используется шина PCI:</a:t>
            </a:r>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Стоп-стоп-стоп, скажете вы, какие два чипа 2000 года от «красных» на одной плате, да и еще поддержка HDMI, когда сам стандарт HDMI появился только в 2002 году, а </a:t>
            </a:r>
            <a:r>
              <a:rPr lang="ru-RU" sz="1200" b="0" i="0" kern="1200" dirty="0" err="1" smtClean="0">
                <a:solidFill>
                  <a:schemeClr val="tx1"/>
                </a:solidFill>
                <a:effectLst/>
                <a:latin typeface="+mn-lt"/>
                <a:ea typeface="+mn-ea"/>
                <a:cs typeface="+mn-cs"/>
              </a:rPr>
              <a:t>CrossFire</a:t>
            </a:r>
            <a:r>
              <a:rPr lang="ru-RU" sz="1200" b="0" i="0" kern="1200" dirty="0" smtClean="0">
                <a:solidFill>
                  <a:schemeClr val="tx1"/>
                </a:solidFill>
                <a:effectLst/>
                <a:latin typeface="+mn-lt"/>
                <a:ea typeface="+mn-ea"/>
                <a:cs typeface="+mn-cs"/>
              </a:rPr>
              <a:t> еще двумя годами позже? Все просто — чипы и не умели работать вместе, для их работы использовался разветвитель шины PCI, и в GPU-Z отображается только один чип. А что касается HDMI — он </a:t>
            </a:r>
            <a:r>
              <a:rPr lang="ru-RU" sz="1200" b="0" i="0" kern="1200" dirty="0" err="1" smtClean="0">
                <a:solidFill>
                  <a:schemeClr val="tx1"/>
                </a:solidFill>
                <a:effectLst/>
                <a:latin typeface="+mn-lt"/>
                <a:ea typeface="+mn-ea"/>
                <a:cs typeface="+mn-cs"/>
              </a:rPr>
              <a:t>фейковый</a:t>
            </a:r>
            <a:r>
              <a:rPr lang="ru-RU" sz="1200" b="0" i="0" kern="1200" dirty="0" smtClean="0">
                <a:solidFill>
                  <a:schemeClr val="tx1"/>
                </a:solidFill>
                <a:effectLst/>
                <a:latin typeface="+mn-lt"/>
                <a:ea typeface="+mn-ea"/>
                <a:cs typeface="+mn-cs"/>
              </a:rPr>
              <a:t>: на самом деле это VGA, распаянный под HDMI, и для подключения мониторов используется кабель HDMI - D-SUB. Причем распайка и кабеля такие, что они работают только с данной видеокартой: при подключении или к видеокарте, или к кабелям, другой техники, вы, скорее всего, ее сломаете. </a:t>
            </a:r>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Все просто — для тех, у кого есть старый ПК, у которого нет AGP или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но при этом нужно подключить четыре монитора (к примеру, промышленный ПК). Для них эта видеокарта — просто находка, тем более что стоит она на </a:t>
            </a:r>
            <a:r>
              <a:rPr lang="ru-RU" sz="1200" b="0" i="0" kern="1200" dirty="0" err="1" smtClean="0">
                <a:solidFill>
                  <a:schemeClr val="tx1"/>
                </a:solidFill>
                <a:effectLst/>
                <a:latin typeface="+mn-lt"/>
                <a:ea typeface="+mn-ea"/>
                <a:cs typeface="+mn-cs"/>
              </a:rPr>
              <a:t>Ali</a:t>
            </a:r>
            <a:r>
              <a:rPr lang="ru-RU" sz="1200" b="0" i="0" kern="1200" dirty="0" smtClean="0">
                <a:solidFill>
                  <a:schemeClr val="tx1"/>
                </a:solidFill>
                <a:effectLst/>
                <a:latin typeface="+mn-lt"/>
                <a:ea typeface="+mn-ea"/>
                <a:cs typeface="+mn-cs"/>
              </a:rPr>
              <a:t> сущие копейки.</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26</a:t>
            </a:fld>
            <a:endParaRPr lang="ru-RU"/>
          </a:p>
        </p:txBody>
      </p:sp>
    </p:spTree>
    <p:extLst>
      <p:ext uri="{BB962C8B-B14F-4D97-AF65-F5344CB8AC3E}">
        <p14:creationId xmlns:p14="http://schemas.microsoft.com/office/powerpoint/2010/main" val="37463212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самой первой части статьи я писал про видеокарту MSI X800, которая имела с двух сторон платы разные интерфейсы — AGP и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В середине нулевых, когда как раз совершался переход с первого интерфейса на второй, это имело смысл. В видеокарте от MSI разработчики решили не заморачиваться с разъемами для подключения мониторов — просто сделали их на гибком шлейфе. Но вот компания HIS пошла дальше, и на </a:t>
            </a:r>
            <a:r>
              <a:rPr lang="ru-RU" sz="1200" b="0" i="0" kern="1200" dirty="0" err="1" smtClean="0">
                <a:solidFill>
                  <a:schemeClr val="tx1"/>
                </a:solidFill>
                <a:effectLst/>
                <a:latin typeface="+mn-lt"/>
                <a:ea typeface="+mn-ea"/>
                <a:cs typeface="+mn-cs"/>
              </a:rPr>
              <a:t>Computex</a:t>
            </a:r>
            <a:r>
              <a:rPr lang="ru-RU" sz="1200" b="0" i="0" kern="1200" dirty="0" smtClean="0">
                <a:solidFill>
                  <a:schemeClr val="tx1"/>
                </a:solidFill>
                <a:effectLst/>
                <a:latin typeface="+mn-lt"/>
                <a:ea typeface="+mn-ea"/>
                <a:cs typeface="+mn-cs"/>
              </a:rPr>
              <a:t> 2006 представила видеокарту X1600, у которой не только с двух сторон были разные интерфейсы, но и видеовыходы также были с разных сторон и дублировались:</a:t>
            </a:r>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Выглядело это, конечно, очень странно, но было гораздо удобнее гибких кабелей. К счастью, после окончательного перехода на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больше такого никто не выпускал.</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27</a:t>
            </a:fld>
            <a:endParaRPr lang="ru-RU"/>
          </a:p>
        </p:txBody>
      </p:sp>
    </p:spTree>
    <p:extLst>
      <p:ext uri="{BB962C8B-B14F-4D97-AF65-F5344CB8AC3E}">
        <p14:creationId xmlns:p14="http://schemas.microsoft.com/office/powerpoint/2010/main" val="32303204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Казалось бы — что в этой видеокарте странного? Ну да, </a:t>
            </a:r>
            <a:r>
              <a:rPr lang="ru-RU" sz="1200" b="0" i="0" kern="1200" dirty="0" err="1" smtClean="0">
                <a:solidFill>
                  <a:schemeClr val="tx1"/>
                </a:solidFill>
                <a:effectLst/>
                <a:latin typeface="+mn-lt"/>
                <a:ea typeface="+mn-ea"/>
                <a:cs typeface="+mn-cs"/>
              </a:rPr>
              <a:t>двухчиповый</a:t>
            </a:r>
            <a:r>
              <a:rPr lang="ru-RU" sz="1200" b="0" i="0" kern="1200" dirty="0" smtClean="0">
                <a:solidFill>
                  <a:schemeClr val="tx1"/>
                </a:solidFill>
                <a:effectLst/>
                <a:latin typeface="+mn-lt"/>
                <a:ea typeface="+mn-ea"/>
                <a:cs typeface="+mn-cs"/>
              </a:rPr>
              <a:t> монстр, с массивной системой охлаждения, занимает три слота, весит под 2 кг — это вполне обычно для </a:t>
            </a:r>
            <a:r>
              <a:rPr lang="ru-RU" sz="1200" b="0" i="0" kern="1200" dirty="0" err="1" smtClean="0">
                <a:solidFill>
                  <a:schemeClr val="tx1"/>
                </a:solidFill>
                <a:effectLst/>
                <a:latin typeface="+mn-lt"/>
                <a:ea typeface="+mn-ea"/>
                <a:cs typeface="+mn-cs"/>
              </a:rPr>
              <a:t>топовых</a:t>
            </a:r>
            <a:r>
              <a:rPr lang="ru-RU" sz="1200" b="0" i="0" kern="1200" dirty="0" smtClean="0">
                <a:solidFill>
                  <a:schemeClr val="tx1"/>
                </a:solidFill>
                <a:effectLst/>
                <a:latin typeface="+mn-lt"/>
                <a:ea typeface="+mn-ea"/>
                <a:cs typeface="+mn-cs"/>
              </a:rPr>
              <a:t> видеокарт современности. Но все становится понятно, если посмотреть на торец — там... четыре коннектора 8 </a:t>
            </a:r>
            <a:r>
              <a:rPr lang="ru-RU" sz="1200" b="0" i="0" kern="1200" dirty="0" err="1" smtClean="0">
                <a:solidFill>
                  <a:schemeClr val="tx1"/>
                </a:solidFill>
                <a:effectLst/>
                <a:latin typeface="+mn-lt"/>
                <a:ea typeface="+mn-ea"/>
                <a:cs typeface="+mn-cs"/>
              </a:rPr>
              <a:t>pin</a:t>
            </a:r>
            <a:r>
              <a:rPr lang="ru-RU" sz="1200" b="0" i="0" kern="1200" dirty="0" smtClean="0">
                <a:solidFill>
                  <a:schemeClr val="tx1"/>
                </a:solidFill>
                <a:effectLst/>
                <a:latin typeface="+mn-lt"/>
                <a:ea typeface="+mn-ea"/>
                <a:cs typeface="+mn-cs"/>
              </a:rPr>
              <a:t> для питания:</a:t>
            </a:r>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Чтобы было понятнее — через слот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может передаваться до 75 Вт, по одному 8 </a:t>
            </a:r>
            <a:r>
              <a:rPr lang="ru-RU" sz="1200" b="0" i="0" kern="1200" dirty="0" err="1" smtClean="0">
                <a:solidFill>
                  <a:schemeClr val="tx1"/>
                </a:solidFill>
                <a:effectLst/>
                <a:latin typeface="+mn-lt"/>
                <a:ea typeface="+mn-ea"/>
                <a:cs typeface="+mn-cs"/>
              </a:rPr>
              <a:t>pin</a:t>
            </a:r>
            <a:r>
              <a:rPr lang="ru-RU" sz="1200" b="0" i="0" kern="1200" dirty="0" smtClean="0">
                <a:solidFill>
                  <a:schemeClr val="tx1"/>
                </a:solidFill>
                <a:effectLst/>
                <a:latin typeface="+mn-lt"/>
                <a:ea typeface="+mn-ea"/>
                <a:cs typeface="+mn-cs"/>
              </a:rPr>
              <a:t> — до 150. То есть в сумме получается аж 675 Вт — зачастую это больше потребления всего </a:t>
            </a:r>
            <a:r>
              <a:rPr lang="ru-RU" sz="1200" b="0" i="0" kern="1200" dirty="0" err="1" smtClean="0">
                <a:solidFill>
                  <a:schemeClr val="tx1"/>
                </a:solidFill>
                <a:effectLst/>
                <a:latin typeface="+mn-lt"/>
                <a:ea typeface="+mn-ea"/>
                <a:cs typeface="+mn-cs"/>
              </a:rPr>
              <a:t>топового</a:t>
            </a:r>
            <a:r>
              <a:rPr lang="ru-RU" sz="1200" b="0" i="0" kern="1200" dirty="0" smtClean="0">
                <a:solidFill>
                  <a:schemeClr val="tx1"/>
                </a:solidFill>
                <a:effectLst/>
                <a:latin typeface="+mn-lt"/>
                <a:ea typeface="+mn-ea"/>
                <a:cs typeface="+mn-cs"/>
              </a:rPr>
              <a:t> современного ПК, а тут столько нужно одной видеокарте. При этом рекомендуемые производителем блоки питания в 1 КВт это далеко не роскошь — это, пожалуй, необходимость для нормальной работы такой графики. Воистину — это самая «жрущая» флагманская видеокарта современности.</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28</a:t>
            </a:fld>
            <a:endParaRPr lang="ru-RU"/>
          </a:p>
        </p:txBody>
      </p:sp>
    </p:spTree>
    <p:extLst>
      <p:ext uri="{BB962C8B-B14F-4D97-AF65-F5344CB8AC3E}">
        <p14:creationId xmlns:p14="http://schemas.microsoft.com/office/powerpoint/2010/main" val="2265297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Как вы знаете, впервые SLI (объединение двух видеокарт) был применен ныне несуществующей компанией 3dfx. После ее покупки про эту технологию забыли, пока </a:t>
            </a:r>
            <a:r>
              <a:rPr lang="ru-RU" sz="1200" b="0" i="0" kern="1200" dirty="0" err="1" smtClean="0">
                <a:solidFill>
                  <a:schemeClr val="tx1"/>
                </a:solidFill>
                <a:effectLst/>
                <a:latin typeface="+mn-lt"/>
                <a:ea typeface="+mn-ea"/>
                <a:cs typeface="+mn-cs"/>
              </a:rPr>
              <a:t>Nvidia</a:t>
            </a:r>
            <a:r>
              <a:rPr lang="ru-RU" sz="1200" b="0" i="0" kern="1200" dirty="0" smtClean="0">
                <a:solidFill>
                  <a:schemeClr val="tx1"/>
                </a:solidFill>
                <a:effectLst/>
                <a:latin typeface="+mn-lt"/>
                <a:ea typeface="+mn-ea"/>
                <a:cs typeface="+mn-cs"/>
              </a:rPr>
              <a:t> в середине нулевых не решила ее возродить. Ее конкурент, </a:t>
            </a:r>
            <a:r>
              <a:rPr lang="ru-RU" sz="1200" b="0" i="0" kern="1200" dirty="0" err="1" smtClean="0">
                <a:solidFill>
                  <a:schemeClr val="tx1"/>
                </a:solidFill>
                <a:effectLst/>
                <a:latin typeface="+mn-lt"/>
                <a:ea typeface="+mn-ea"/>
                <a:cs typeface="+mn-cs"/>
              </a:rPr>
              <a:t>ATi</a:t>
            </a:r>
            <a:r>
              <a:rPr lang="ru-RU" sz="1200" b="0" i="0" kern="1200" dirty="0" smtClean="0">
                <a:solidFill>
                  <a:schemeClr val="tx1"/>
                </a:solidFill>
                <a:effectLst/>
                <a:latin typeface="+mn-lt"/>
                <a:ea typeface="+mn-ea"/>
                <a:cs typeface="+mn-cs"/>
              </a:rPr>
              <a:t>, разумеется не хотела остаться в стороне, и придумала свою, аналогичную SLI, технологию </a:t>
            </a:r>
            <a:r>
              <a:rPr lang="ru-RU" sz="1200" b="0" i="0" kern="1200" dirty="0" err="1" smtClean="0">
                <a:solidFill>
                  <a:schemeClr val="tx1"/>
                </a:solidFill>
                <a:effectLst/>
                <a:latin typeface="+mn-lt"/>
                <a:ea typeface="+mn-ea"/>
                <a:cs typeface="+mn-cs"/>
              </a:rPr>
              <a:t>CrossFire</a:t>
            </a:r>
            <a:r>
              <a:rPr lang="ru-RU" sz="1200" b="0" i="0" kern="1200" dirty="0" smtClean="0">
                <a:solidFill>
                  <a:schemeClr val="tx1"/>
                </a:solidFill>
                <a:effectLst/>
                <a:latin typeface="+mn-lt"/>
                <a:ea typeface="+mn-ea"/>
                <a:cs typeface="+mn-cs"/>
              </a:rPr>
              <a:t>. Казалось бы — ну придумала и ладно, внедрила бы ее в следующем поколении видеокарт. Но борьба за рынок была настолько жесткой, что «красные» взяли свою </a:t>
            </a:r>
            <a:r>
              <a:rPr lang="ru-RU" sz="1200" b="0" i="0" kern="1200" dirty="0" err="1" smtClean="0">
                <a:solidFill>
                  <a:schemeClr val="tx1"/>
                </a:solidFill>
                <a:effectLst/>
                <a:latin typeface="+mn-lt"/>
                <a:ea typeface="+mn-ea"/>
                <a:cs typeface="+mn-cs"/>
              </a:rPr>
              <a:t>однослотовую</a:t>
            </a:r>
            <a:r>
              <a:rPr lang="ru-RU" sz="1200" b="0" i="0" kern="1200" dirty="0" smtClean="0">
                <a:solidFill>
                  <a:schemeClr val="tx1"/>
                </a:solidFill>
                <a:effectLst/>
                <a:latin typeface="+mn-lt"/>
                <a:ea typeface="+mn-ea"/>
                <a:cs typeface="+mn-cs"/>
              </a:rPr>
              <a:t> видеокарту HD 2400... и удлинили ей текстолит, на котором разместили чип для работы с </a:t>
            </a:r>
            <a:r>
              <a:rPr lang="ru-RU" sz="1200" b="0" i="0" kern="1200" dirty="0" err="1" smtClean="0">
                <a:solidFill>
                  <a:schemeClr val="tx1"/>
                </a:solidFill>
                <a:effectLst/>
                <a:latin typeface="+mn-lt"/>
                <a:ea typeface="+mn-ea"/>
                <a:cs typeface="+mn-cs"/>
              </a:rPr>
              <a:t>CrossFire</a:t>
            </a:r>
            <a:r>
              <a:rPr lang="ru-RU" sz="1200" b="0" i="0" kern="1200" dirty="0" smtClean="0">
                <a:solidFill>
                  <a:schemeClr val="tx1"/>
                </a:solidFill>
                <a:effectLst/>
                <a:latin typeface="+mn-lt"/>
                <a:ea typeface="+mn-ea"/>
                <a:cs typeface="+mn-cs"/>
              </a:rPr>
              <a:t> и специальный коннектор:</a:t>
            </a:r>
            <a:endParaRPr lang="ru-RU" sz="1200" b="0" i="0"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4F442858-1D9C-4AA4-84F5-BD0D4709ED2E}" type="slidenum">
              <a:rPr lang="ru-RU" smtClean="0"/>
              <a:t>4</a:t>
            </a:fld>
            <a:endParaRPr lang="ru-RU"/>
          </a:p>
        </p:txBody>
      </p:sp>
    </p:spTree>
    <p:extLst>
      <p:ext uri="{BB962C8B-B14F-4D97-AF65-F5344CB8AC3E}">
        <p14:creationId xmlns:p14="http://schemas.microsoft.com/office/powerpoint/2010/main" val="24556239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свое время (эдак лет 6 назад) GTX 680 была </a:t>
            </a:r>
            <a:r>
              <a:rPr lang="ru-RU" sz="1200" b="0" i="0" kern="1200" dirty="0" err="1" smtClean="0">
                <a:solidFill>
                  <a:schemeClr val="tx1"/>
                </a:solidFill>
                <a:effectLst/>
                <a:latin typeface="+mn-lt"/>
                <a:ea typeface="+mn-ea"/>
                <a:cs typeface="+mn-cs"/>
              </a:rPr>
              <a:t>топовой</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одночиповой</a:t>
            </a:r>
            <a:r>
              <a:rPr lang="ru-RU" sz="1200" b="0" i="0" kern="1200" dirty="0" smtClean="0">
                <a:solidFill>
                  <a:schemeClr val="tx1"/>
                </a:solidFill>
                <a:effectLst/>
                <a:latin typeface="+mn-lt"/>
                <a:ea typeface="+mn-ea"/>
                <a:cs typeface="+mn-cs"/>
              </a:rPr>
              <a:t> видеокартой современности, имела </a:t>
            </a:r>
            <a:r>
              <a:rPr lang="ru-RU" sz="1200" b="0" i="0" kern="1200" dirty="0" err="1" smtClean="0">
                <a:solidFill>
                  <a:schemeClr val="tx1"/>
                </a:solidFill>
                <a:effectLst/>
                <a:latin typeface="+mn-lt"/>
                <a:ea typeface="+mn-ea"/>
                <a:cs typeface="+mn-cs"/>
              </a:rPr>
              <a:t>теплопакет</a:t>
            </a:r>
            <a:r>
              <a:rPr lang="ru-RU" sz="1200" b="0" i="0" kern="1200" dirty="0" smtClean="0">
                <a:solidFill>
                  <a:schemeClr val="tx1"/>
                </a:solidFill>
                <a:effectLst/>
                <a:latin typeface="+mn-lt"/>
                <a:ea typeface="+mn-ea"/>
                <a:cs typeface="+mn-cs"/>
              </a:rPr>
              <a:t> свыше 200 Вт и требовала качественной системы охлаждения, занимавшей как минимум 2 слота. Однако малоизвестная компания </a:t>
            </a:r>
            <a:r>
              <a:rPr lang="ru-RU" sz="1200" b="0" i="0" kern="1200" dirty="0" err="1" smtClean="0">
                <a:solidFill>
                  <a:schemeClr val="tx1"/>
                </a:solidFill>
                <a:effectLst/>
                <a:latin typeface="+mn-lt"/>
                <a:ea typeface="+mn-ea"/>
                <a:cs typeface="+mn-cs"/>
              </a:rPr>
              <a:t>Galaxy</a:t>
            </a:r>
            <a:r>
              <a:rPr lang="ru-RU" sz="1200" b="0" i="0" kern="1200" dirty="0" smtClean="0">
                <a:solidFill>
                  <a:schemeClr val="tx1"/>
                </a:solidFill>
                <a:effectLst/>
                <a:latin typeface="+mn-lt"/>
                <a:ea typeface="+mn-ea"/>
                <a:cs typeface="+mn-cs"/>
              </a:rPr>
              <a:t> решила это исправить, и сделала </a:t>
            </a:r>
            <a:r>
              <a:rPr lang="ru-RU" sz="1200" b="0" i="0" kern="1200" dirty="0" err="1" smtClean="0">
                <a:solidFill>
                  <a:schemeClr val="tx1"/>
                </a:solidFill>
                <a:effectLst/>
                <a:latin typeface="+mn-lt"/>
                <a:ea typeface="+mn-ea"/>
                <a:cs typeface="+mn-cs"/>
              </a:rPr>
              <a:t>однослотовую</a:t>
            </a:r>
            <a:r>
              <a:rPr lang="ru-RU" sz="1200" b="0" i="0" kern="1200" dirty="0" smtClean="0">
                <a:solidFill>
                  <a:schemeClr val="tx1"/>
                </a:solidFill>
                <a:effectLst/>
                <a:latin typeface="+mn-lt"/>
                <a:ea typeface="+mn-ea"/>
                <a:cs typeface="+mn-cs"/>
              </a:rPr>
              <a:t> (то есть тонкую) GTX 680, да и еще с одной турбиной:</a:t>
            </a:r>
          </a:p>
          <a:p>
            <a:r>
              <a:rPr lang="ru-RU" sz="1200" b="0" i="0" kern="1200" dirty="0" smtClean="0">
                <a:solidFill>
                  <a:schemeClr val="tx1"/>
                </a:solidFill>
                <a:effectLst/>
                <a:latin typeface="+mn-lt"/>
                <a:ea typeface="+mn-ea"/>
                <a:cs typeface="+mn-cs"/>
              </a:rPr>
              <a:t>Увы — в продажу она так и не поступила, видно все же такая слабая система охлаждения не смогла справиться с горячим нравом флагмана.</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5</a:t>
            </a:fld>
            <a:endParaRPr lang="ru-RU"/>
          </a:p>
        </p:txBody>
      </p:sp>
    </p:spTree>
    <p:extLst>
      <p:ext uri="{BB962C8B-B14F-4D97-AF65-F5344CB8AC3E}">
        <p14:creationId xmlns:p14="http://schemas.microsoft.com/office/powerpoint/2010/main" val="4068022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Думаю, уже из названия понятно, какая «особенность» у этой видеокарты. Да, она для подключения использовала не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x16, а x1 — слот, который обычно используется для подключения всяких аудио- и сетевых карт:</a:t>
            </a:r>
          </a:p>
          <a:p>
            <a:r>
              <a:rPr lang="ru-RU" sz="1200" b="0" i="0" kern="1200" dirty="0" smtClean="0">
                <a:solidFill>
                  <a:schemeClr val="tx1"/>
                </a:solidFill>
                <a:effectLst/>
                <a:latin typeface="+mn-lt"/>
                <a:ea typeface="+mn-ea"/>
                <a:cs typeface="+mn-cs"/>
              </a:rPr>
              <a:t>Разумеется, скорости такого интерфейса не хватает для нормальной работы даже </a:t>
            </a:r>
            <a:r>
              <a:rPr lang="ru-RU" sz="1200" b="0" i="0" kern="1200" dirty="0" err="1" smtClean="0">
                <a:solidFill>
                  <a:schemeClr val="tx1"/>
                </a:solidFill>
                <a:effectLst/>
                <a:latin typeface="+mn-lt"/>
                <a:ea typeface="+mn-ea"/>
                <a:cs typeface="+mn-cs"/>
              </a:rPr>
              <a:t>среднеуровневых</a:t>
            </a:r>
            <a:r>
              <a:rPr lang="ru-RU" sz="1200" b="0" i="0" kern="1200" dirty="0" smtClean="0">
                <a:solidFill>
                  <a:schemeClr val="tx1"/>
                </a:solidFill>
                <a:effectLst/>
                <a:latin typeface="+mn-lt"/>
                <a:ea typeface="+mn-ea"/>
                <a:cs typeface="+mn-cs"/>
              </a:rPr>
              <a:t> видеокарт, но с учетом того, что HD 5450 является по сути «интернет-затычкой», то тут никаких проблем со скоростью нет.</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6</a:t>
            </a:fld>
            <a:endParaRPr lang="ru-RU"/>
          </a:p>
        </p:txBody>
      </p:sp>
    </p:spTree>
    <p:extLst>
      <p:ext uri="{BB962C8B-B14F-4D97-AF65-F5344CB8AC3E}">
        <p14:creationId xmlns:p14="http://schemas.microsoft.com/office/powerpoint/2010/main" val="14861047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Вы думали, что видеокарта на шине </a:t>
            </a:r>
            <a:r>
              <a:rPr lang="ru-RU" sz="1200" b="0" i="0" kern="1200" dirty="0" err="1" smtClean="0">
                <a:solidFill>
                  <a:schemeClr val="tx1"/>
                </a:solidFill>
                <a:effectLst/>
                <a:latin typeface="+mn-lt"/>
                <a:ea typeface="+mn-ea"/>
                <a:cs typeface="+mn-cs"/>
              </a:rPr>
              <a:t>PCIe</a:t>
            </a:r>
            <a:r>
              <a:rPr lang="ru-RU" sz="1200" b="0" i="0" kern="1200" dirty="0" smtClean="0">
                <a:solidFill>
                  <a:schemeClr val="tx1"/>
                </a:solidFill>
                <a:effectLst/>
                <a:latin typeface="+mn-lt"/>
                <a:ea typeface="+mn-ea"/>
                <a:cs typeface="+mn-cs"/>
              </a:rPr>
              <a:t> x1 — это предел извращений? Как бы не так — в 2011 году </a:t>
            </a:r>
            <a:r>
              <a:rPr lang="ru-RU" sz="1200" b="0" i="0" kern="1200" dirty="0" err="1" smtClean="0">
                <a:solidFill>
                  <a:schemeClr val="tx1"/>
                </a:solidFill>
                <a:effectLst/>
                <a:latin typeface="+mn-lt"/>
                <a:ea typeface="+mn-ea"/>
                <a:cs typeface="+mn-cs"/>
              </a:rPr>
              <a:t>Zotac</a:t>
            </a:r>
            <a:r>
              <a:rPr lang="ru-RU" sz="1200" b="0" i="0" kern="1200" dirty="0" smtClean="0">
                <a:solidFill>
                  <a:schemeClr val="tx1"/>
                </a:solidFill>
                <a:effectLst/>
                <a:latin typeface="+mn-lt"/>
                <a:ea typeface="+mn-ea"/>
                <a:cs typeface="+mn-cs"/>
              </a:rPr>
              <a:t> выпустила видеокарту на шине PCI — да-да, то самой, по которой два десятка лет назад подключались видеокарты, и которая в начале нулевых была вытеснена AGP:</a:t>
            </a:r>
          </a:p>
          <a:p>
            <a:r>
              <a:rPr lang="ru-RU" sz="1200" b="0" i="0" kern="1200" dirty="0" smtClean="0">
                <a:solidFill>
                  <a:schemeClr val="tx1"/>
                </a:solidFill>
                <a:effectLst/>
                <a:latin typeface="+mn-lt"/>
                <a:ea typeface="+mn-ea"/>
                <a:cs typeface="+mn-cs"/>
              </a:rPr>
              <a:t>не работала и на треть своих возможностей.</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7</a:t>
            </a:fld>
            <a:endParaRPr lang="ru-RU"/>
          </a:p>
        </p:txBody>
      </p:sp>
    </p:spTree>
    <p:extLst>
      <p:ext uri="{BB962C8B-B14F-4D97-AF65-F5344CB8AC3E}">
        <p14:creationId xmlns:p14="http://schemas.microsoft.com/office/powerpoint/2010/main" val="12030281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необычность этой видеокарты — это был глоток свежего воздуха для материнских плат, оснащенных только AGP слотом:</a:t>
            </a:r>
          </a:p>
          <a:p>
            <a:r>
              <a:rPr lang="ru-RU" sz="1200" b="0" i="0" kern="1200" dirty="0" smtClean="0">
                <a:solidFill>
                  <a:schemeClr val="tx1"/>
                </a:solidFill>
                <a:effectLst/>
                <a:latin typeface="+mn-lt"/>
                <a:ea typeface="+mn-ea"/>
                <a:cs typeface="+mn-cs"/>
              </a:rPr>
              <a:t>Такая видеокарта была почти </a:t>
            </a:r>
            <a:r>
              <a:rPr lang="ru-RU" sz="1200" b="0" i="0" kern="1200" dirty="0" err="1" smtClean="0">
                <a:solidFill>
                  <a:schemeClr val="tx1"/>
                </a:solidFill>
                <a:effectLst/>
                <a:latin typeface="+mn-lt"/>
                <a:ea typeface="+mn-ea"/>
                <a:cs typeface="+mn-cs"/>
              </a:rPr>
              <a:t>топовой</a:t>
            </a:r>
            <a:r>
              <a:rPr lang="ru-RU" sz="1200" b="0" i="0" kern="1200" dirty="0" smtClean="0">
                <a:solidFill>
                  <a:schemeClr val="tx1"/>
                </a:solidFill>
                <a:effectLst/>
                <a:latin typeface="+mn-lt"/>
                <a:ea typeface="+mn-ea"/>
                <a:cs typeface="+mn-cs"/>
              </a:rPr>
              <a:t>, и в 2008 году без проблем справлялась со всеми играми и позволяла оттянуть апгрейд на материнскую плату с PCI-E еще на пару-тройку лет. Эта была самая мощная видеокарта на AGP, к тому же она была достаточно популярной, так что если вы вдруг имеете ПК на «старом» LGA775 и не хотите </a:t>
            </a:r>
            <a:r>
              <a:rPr lang="ru-RU" sz="1200" b="0" i="0" kern="1200" dirty="0" err="1" smtClean="0">
                <a:solidFill>
                  <a:schemeClr val="tx1"/>
                </a:solidFill>
                <a:effectLst/>
                <a:latin typeface="+mn-lt"/>
                <a:ea typeface="+mn-ea"/>
                <a:cs typeface="+mn-cs"/>
              </a:rPr>
              <a:t>апгрейдится</a:t>
            </a:r>
            <a:r>
              <a:rPr lang="ru-RU" sz="1200" b="0" i="0" kern="1200" dirty="0" smtClean="0">
                <a:solidFill>
                  <a:schemeClr val="tx1"/>
                </a:solidFill>
                <a:effectLst/>
                <a:latin typeface="+mn-lt"/>
                <a:ea typeface="+mn-ea"/>
                <a:cs typeface="+mn-cs"/>
              </a:rPr>
              <a:t> — это до сих пор выход для вас: с такой видеокартой не будет проблем даже при проигрывании 1080р в интернете, да и в массовые онлайн-игры типа </a:t>
            </a:r>
            <a:r>
              <a:rPr lang="ru-RU" sz="1200" b="0" i="0" kern="1200" dirty="0" err="1" smtClean="0">
                <a:solidFill>
                  <a:schemeClr val="tx1"/>
                </a:solidFill>
                <a:effectLst/>
                <a:latin typeface="+mn-lt"/>
                <a:ea typeface="+mn-ea"/>
                <a:cs typeface="+mn-cs"/>
              </a:rPr>
              <a:t>Dota</a:t>
            </a:r>
            <a:r>
              <a:rPr lang="ru-RU" sz="1200" b="0" i="0" kern="1200" dirty="0" smtClean="0">
                <a:solidFill>
                  <a:schemeClr val="tx1"/>
                </a:solidFill>
                <a:effectLst/>
                <a:latin typeface="+mn-lt"/>
                <a:ea typeface="+mn-ea"/>
                <a:cs typeface="+mn-cs"/>
              </a:rPr>
              <a:t> 2 или CS: GO можно будет без проблем поиграть.</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8</a:t>
            </a:fld>
            <a:endParaRPr lang="ru-RU"/>
          </a:p>
        </p:txBody>
      </p:sp>
    </p:spTree>
    <p:extLst>
      <p:ext uri="{BB962C8B-B14F-4D97-AF65-F5344CB8AC3E}">
        <p14:creationId xmlns:p14="http://schemas.microsoft.com/office/powerpoint/2010/main" val="3051271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Сейчас СВО (системами водяного охлаждения) никого не удивишь — это уже становится нормой для охлаждения </a:t>
            </a:r>
            <a:r>
              <a:rPr lang="ru-RU" sz="1200" b="0" i="0" kern="1200" dirty="0" err="1" smtClean="0">
                <a:solidFill>
                  <a:schemeClr val="tx1"/>
                </a:solidFill>
                <a:effectLst/>
                <a:latin typeface="+mn-lt"/>
                <a:ea typeface="+mn-ea"/>
                <a:cs typeface="+mn-cs"/>
              </a:rPr>
              <a:t>топовых</a:t>
            </a:r>
            <a:r>
              <a:rPr lang="ru-RU" sz="1200" b="0" i="0" kern="1200" dirty="0" smtClean="0">
                <a:solidFill>
                  <a:schemeClr val="tx1"/>
                </a:solidFill>
                <a:effectLst/>
                <a:latin typeface="+mn-lt"/>
                <a:ea typeface="+mn-ea"/>
                <a:cs typeface="+mn-cs"/>
              </a:rPr>
              <a:t> разогнанных GPU и CPU с тепловыделением за 250-300 Вт. Но вот в 2006 году это было в диковинку — тогда на рынке балом правили кулеры, да и не было тогда прям настолько «жрущих» видеокарт, так что СВО была скорее поводом показать крутость, чем необходимостью: </a:t>
            </a:r>
          </a:p>
          <a:p>
            <a:r>
              <a:rPr lang="ru-RU" sz="1200" b="0" i="0" kern="1200" dirty="0" smtClean="0">
                <a:solidFill>
                  <a:schemeClr val="tx1"/>
                </a:solidFill>
                <a:effectLst/>
                <a:latin typeface="+mn-lt"/>
                <a:ea typeface="+mn-ea"/>
                <a:cs typeface="+mn-cs"/>
              </a:rPr>
              <a:t>Сама видеокарта интересна не только этим — в ней было аж 512 МБ GDDR4: повторюсь, это 2006 год, в то время еще было полно компьютеров с таким же объемом ОЗУ. В итоге именно с помощью этих карт </a:t>
            </a:r>
            <a:r>
              <a:rPr lang="ru-RU" sz="1200" b="0" i="0" kern="1200" dirty="0" err="1" smtClean="0">
                <a:solidFill>
                  <a:schemeClr val="tx1"/>
                </a:solidFill>
                <a:effectLst/>
                <a:latin typeface="+mn-lt"/>
                <a:ea typeface="+mn-ea"/>
                <a:cs typeface="+mn-cs"/>
              </a:rPr>
              <a:t>ATi</a:t>
            </a:r>
            <a:r>
              <a:rPr lang="ru-RU" sz="1200" b="0" i="0" kern="1200" dirty="0" smtClean="0">
                <a:solidFill>
                  <a:schemeClr val="tx1"/>
                </a:solidFill>
                <a:effectLst/>
                <a:latin typeface="+mn-lt"/>
                <a:ea typeface="+mn-ea"/>
                <a:cs typeface="+mn-cs"/>
              </a:rPr>
              <a:t> подвинула </a:t>
            </a:r>
            <a:r>
              <a:rPr lang="ru-RU" sz="1200" b="0" i="0" kern="1200" dirty="0" err="1" smtClean="0">
                <a:solidFill>
                  <a:schemeClr val="tx1"/>
                </a:solidFill>
                <a:effectLst/>
                <a:latin typeface="+mn-lt"/>
                <a:ea typeface="+mn-ea"/>
                <a:cs typeface="+mn-cs"/>
              </a:rPr>
              <a:t>Nvidia</a:t>
            </a:r>
            <a:r>
              <a:rPr lang="ru-RU" sz="1200" b="0" i="0" kern="1200" dirty="0" smtClean="0">
                <a:solidFill>
                  <a:schemeClr val="tx1"/>
                </a:solidFill>
                <a:effectLst/>
                <a:latin typeface="+mn-lt"/>
                <a:ea typeface="+mn-ea"/>
                <a:cs typeface="+mn-cs"/>
              </a:rPr>
              <a:t>, а счастливые обладатели сего железа могли без проблем играть еще года 3, пока </a:t>
            </a:r>
            <a:r>
              <a:rPr lang="ru-RU" sz="1200" b="0" i="0" kern="1200" dirty="0" err="1" smtClean="0">
                <a:solidFill>
                  <a:schemeClr val="tx1"/>
                </a:solidFill>
                <a:effectLst/>
                <a:latin typeface="+mn-lt"/>
                <a:ea typeface="+mn-ea"/>
                <a:cs typeface="+mn-cs"/>
              </a:rPr>
              <a:t>Shader</a:t>
            </a:r>
            <a:r>
              <a:rPr lang="ru-RU" sz="1200" b="0" i="0" kern="1200" dirty="0" smtClean="0">
                <a:solidFill>
                  <a:schemeClr val="tx1"/>
                </a:solidFill>
                <a:effectLst/>
                <a:latin typeface="+mn-lt"/>
                <a:ea typeface="+mn-ea"/>
                <a:cs typeface="+mn-cs"/>
              </a:rPr>
              <a:t> 3.0 не стали обязательными во всех играх.</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9</a:t>
            </a:fld>
            <a:endParaRPr lang="ru-RU"/>
          </a:p>
        </p:txBody>
      </p:sp>
    </p:spTree>
    <p:extLst>
      <p:ext uri="{BB962C8B-B14F-4D97-AF65-F5344CB8AC3E}">
        <p14:creationId xmlns:p14="http://schemas.microsoft.com/office/powerpoint/2010/main" val="39611288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Помните, в конце первой части статьи я писал про GT 610 с PCI? Она была явным перебором для столь древнего интерфейса, и, оказывается, еще за 4 года до </a:t>
            </a:r>
            <a:r>
              <a:rPr lang="ru-RU" sz="1200" b="0" i="0" kern="1200" dirty="0" err="1" smtClean="0">
                <a:solidFill>
                  <a:schemeClr val="tx1"/>
                </a:solidFill>
                <a:effectLst/>
                <a:latin typeface="+mn-lt"/>
                <a:ea typeface="+mn-ea"/>
                <a:cs typeface="+mn-cs"/>
              </a:rPr>
              <a:t>Zotac</a:t>
            </a:r>
            <a:r>
              <a:rPr lang="ru-RU" sz="1200" b="0" i="0" kern="1200" dirty="0" smtClean="0">
                <a:solidFill>
                  <a:schemeClr val="tx1"/>
                </a:solidFill>
                <a:effectLst/>
                <a:latin typeface="+mn-lt"/>
                <a:ea typeface="+mn-ea"/>
                <a:cs typeface="+mn-cs"/>
              </a:rPr>
              <a:t> была другая «интернет-затычка» на PCI — это X1300:</a:t>
            </a:r>
          </a:p>
          <a:p>
            <a:r>
              <a:rPr lang="ru-RU" sz="1200" b="0" i="0" kern="1200" dirty="0" smtClean="0">
                <a:solidFill>
                  <a:schemeClr val="tx1"/>
                </a:solidFill>
                <a:effectLst/>
                <a:latin typeface="+mn-lt"/>
                <a:ea typeface="+mn-ea"/>
                <a:cs typeface="+mn-cs"/>
              </a:rPr>
              <a:t>Вот эта видеокарта уже куда более уместна — она и стоит в 3 раза дешевле GT 610, и процессоры 15-летней давности смогут ее «раскрыть», и для обработки GUI Windows XP и просмотра 720р видео ее хватит просто </a:t>
            </a:r>
            <a:r>
              <a:rPr lang="ru-RU" sz="1200" b="0" i="0" kern="1200" dirty="0" err="1" smtClean="0">
                <a:solidFill>
                  <a:schemeClr val="tx1"/>
                </a:solidFill>
                <a:effectLst/>
                <a:latin typeface="+mn-lt"/>
                <a:ea typeface="+mn-ea"/>
                <a:cs typeface="+mn-cs"/>
              </a:rPr>
              <a:t>заглаза</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4F442858-1D9C-4AA4-84F5-BD0D4709ED2E}" type="slidenum">
              <a:rPr lang="ru-RU" smtClean="0"/>
              <a:t>10</a:t>
            </a:fld>
            <a:endParaRPr lang="ru-RU"/>
          </a:p>
        </p:txBody>
      </p:sp>
    </p:spTree>
    <p:extLst>
      <p:ext uri="{BB962C8B-B14F-4D97-AF65-F5344CB8AC3E}">
        <p14:creationId xmlns:p14="http://schemas.microsoft.com/office/powerpoint/2010/main" val="226715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0">
                      <a:schemeClr val="tx1"/>
                    </a:gs>
                    <a:gs pos="68000">
                      <a:srgbClr val="F1F1F1"/>
                    </a:gs>
                    <a:gs pos="100000">
                      <a:schemeClr val="bg1">
                        <a:lumMod val="11000"/>
                        <a:lumOff val="89000"/>
                      </a:schemeClr>
                    </a:gs>
                  </a:gsLst>
                  <a:lin ang="5400000" scaled="1"/>
                  <a:tileRect/>
                </a:gradFill>
                <a:effectLst>
                  <a:outerShdw blurRad="469900" dist="342900" dir="5400000" sy="-20000" rotWithShape="0">
                    <a:prstClr val="black">
                      <a:alpha val="66000"/>
                    </a:prstClr>
                  </a:outerShdw>
                </a:effectLst>
              </a:defRPr>
            </a:lvl1pPr>
          </a:lstStyle>
          <a:p>
            <a:pPr lvl="0" algn="r"/>
            <a:r>
              <a:rPr lang="ru-RU" smtClean="0"/>
              <a:t>Образец заголовка</a:t>
            </a:r>
            <a:endParaRPr lang="en-US" dirty="0"/>
          </a:p>
        </p:txBody>
      </p:sp>
      <p:sp>
        <p:nvSpPr>
          <p:cNvPr id="3" name="Subtitle 2"/>
          <p:cNvSpPr>
            <a:spLocks noGrp="1"/>
          </p:cNvSpPr>
          <p:nvPr>
            <p:ph type="subTitle" idx="1"/>
          </p:nvPr>
        </p:nvSpPr>
        <p:spPr>
          <a:xfrm>
            <a:off x="2209799" y="3694375"/>
            <a:ext cx="9144000" cy="754025"/>
          </a:xfrm>
        </p:spPr>
        <p:txBody>
          <a:bodyPr vert="horz" lIns="91440" tIns="45720" rIns="91440" bIns="45720" rtlCol="0"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stStyle>
          <a:p>
            <a:pPr marL="0" lvl="0" indent="0" algn="r">
              <a:buNone/>
            </a:pPr>
            <a:r>
              <a:rPr lang="ru-RU" smtClean="0"/>
              <a:t>Образец подзаголовка</a:t>
            </a:r>
            <a:endParaRPr lang="en-US" dirty="0"/>
          </a:p>
        </p:txBody>
      </p:sp>
      <p:sp>
        <p:nvSpPr>
          <p:cNvPr id="7" name="Date Placeholder 6"/>
          <p:cNvSpPr>
            <a:spLocks noGrp="1"/>
          </p:cNvSpPr>
          <p:nvPr>
            <p:ph type="dt" sz="half" idx="10"/>
          </p:nvPr>
        </p:nvSpPr>
        <p:spPr/>
        <p:txBody>
          <a:bodyPr/>
          <a:lstStyle/>
          <a:p>
            <a:fld id="{E7E48C81-8022-40A5-956E-C217E833EC35}" type="datetimeFigureOut">
              <a:rPr lang="ru-RU" smtClean="0"/>
              <a:t>11.03.2018</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4038513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E7E48C81-8022-40A5-956E-C217E833EC35}" type="datetimeFigureOut">
              <a:rPr lang="ru-RU" smtClean="0"/>
              <a:t>11.03.2018</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1798576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ru-RU" smtClean="0"/>
              <a:t>Образец заголовка</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E7E48C81-8022-40A5-956E-C217E833EC35}" type="datetimeFigureOut">
              <a:rPr lang="ru-RU" smtClean="0"/>
              <a:t>11.03.2018</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1508396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ru-RU" smtClean="0"/>
              <a:t>Образец заголовка</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E7E48C81-8022-40A5-956E-C217E833EC35}" type="datetimeFigureOut">
              <a:rPr lang="ru-RU" smtClean="0"/>
              <a:t>11.03.2018</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62CED982-7768-4FF9-BDEB-D5A29F2C3AC7}" type="slidenum">
              <a:rPr lang="ru-RU" smtClean="0"/>
              <a:t>‹#›</a:t>
            </a:fld>
            <a:endParaRPr lang="ru-RU"/>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717392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ru-RU" smtClean="0"/>
              <a:t>Образец заголовка</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E7E48C81-8022-40A5-956E-C217E833EC35}" type="datetimeFigureOut">
              <a:rPr lang="ru-RU" smtClean="0"/>
              <a:t>11.03.2018</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31836019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и колонки">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ru-RU" smtClean="0"/>
              <a:t>Образец заголовка</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ru-RU" smtClean="0"/>
              <a:t>Образец текста</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ru-RU" smtClean="0"/>
              <a:t>Образец текста</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3" name="Date Placeholder 2"/>
          <p:cNvSpPr>
            <a:spLocks noGrp="1"/>
          </p:cNvSpPr>
          <p:nvPr>
            <p:ph type="dt" sz="half" idx="10"/>
          </p:nvPr>
        </p:nvSpPr>
        <p:spPr/>
        <p:txBody>
          <a:bodyPr/>
          <a:lstStyle/>
          <a:p>
            <a:fld id="{E7E48C81-8022-40A5-956E-C217E833EC35}" type="datetimeFigureOut">
              <a:rPr lang="ru-RU" smtClean="0"/>
              <a:t>11.03.2018</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15112748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ru-RU" smtClean="0"/>
              <a:t>Образец заголовка</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3" name="Date Placeholder 2"/>
          <p:cNvSpPr>
            <a:spLocks noGrp="1"/>
          </p:cNvSpPr>
          <p:nvPr>
            <p:ph type="dt" sz="half" idx="10"/>
          </p:nvPr>
        </p:nvSpPr>
        <p:spPr/>
        <p:txBody>
          <a:bodyPr/>
          <a:lstStyle/>
          <a:p>
            <a:fld id="{E7E48C81-8022-40A5-956E-C217E833EC35}" type="datetimeFigureOut">
              <a:rPr lang="ru-RU" smtClean="0"/>
              <a:t>11.03.2018</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6507851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E7E48C81-8022-40A5-956E-C217E833EC35}" type="datetimeFigureOut">
              <a:rPr lang="ru-RU" smtClean="0"/>
              <a:t>11.03.2018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18799978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E7E48C81-8022-40A5-956E-C217E833EC35}" type="datetimeFigureOut">
              <a:rPr lang="ru-RU" smtClean="0"/>
              <a:t>11.03.2018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1313573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E7E48C81-8022-40A5-956E-C217E833EC35}" type="datetimeFigureOut">
              <a:rPr lang="ru-RU" smtClean="0"/>
              <a:t>11.03.2018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14033462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32000"/>
                        <a:lumOff val="68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ru-RU" smtClean="0"/>
              <a:t>Образец заголовка</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E7E48C81-8022-40A5-956E-C217E833EC35}" type="datetimeFigureOut">
              <a:rPr lang="ru-RU" smtClean="0"/>
              <a:t>11.03.2018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3431289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E7E48C81-8022-40A5-956E-C217E833EC35}" type="datetimeFigureOut">
              <a:rPr lang="ru-RU" smtClean="0"/>
              <a:t>11.03.2018</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3069668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120000" y="2505075"/>
            <a:ext cx="5025216"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ru-RU" smtClean="0"/>
              <a:t>Образец текста</a:t>
            </a:r>
          </a:p>
        </p:txBody>
      </p:sp>
      <p:sp>
        <p:nvSpPr>
          <p:cNvPr id="6" name="Content Placeholder 5"/>
          <p:cNvSpPr>
            <a:spLocks noGrp="1"/>
          </p:cNvSpPr>
          <p:nvPr>
            <p:ph sz="quarter" idx="4"/>
          </p:nvPr>
        </p:nvSpPr>
        <p:spPr>
          <a:xfrm>
            <a:off x="6319840" y="2505075"/>
            <a:ext cx="503554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E7E48C81-8022-40A5-956E-C217E833EC35}" type="datetimeFigureOut">
              <a:rPr lang="ru-RU" smtClean="0"/>
              <a:t>11.03.2018</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1208835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E7E48C81-8022-40A5-956E-C217E833EC35}" type="datetimeFigureOut">
              <a:rPr lang="ru-RU" smtClean="0"/>
              <a:t>11.03.2018</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1624901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E48C81-8022-40A5-956E-C217E833EC35}" type="datetimeFigureOut">
              <a:rPr lang="ru-RU" smtClean="0"/>
              <a:t>11.03.2018</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4010187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E7E48C81-8022-40A5-956E-C217E833EC35}" type="datetimeFigureOut">
              <a:rPr lang="ru-RU" smtClean="0"/>
              <a:t>11.03.2018</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1050757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E7E48C81-8022-40A5-956E-C217E833EC35}" type="datetimeFigureOut">
              <a:rPr lang="ru-RU" smtClean="0"/>
              <a:t>11.03.2018</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62CED982-7768-4FF9-BDEB-D5A29F2C3AC7}" type="slidenum">
              <a:rPr lang="ru-RU" smtClean="0"/>
              <a:t>‹#›</a:t>
            </a:fld>
            <a:endParaRPr lang="ru-RU"/>
          </a:p>
        </p:txBody>
      </p:sp>
    </p:spTree>
    <p:extLst>
      <p:ext uri="{BB962C8B-B14F-4D97-AF65-F5344CB8AC3E}">
        <p14:creationId xmlns:p14="http://schemas.microsoft.com/office/powerpoint/2010/main" val="37022915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E7E48C81-8022-40A5-956E-C217E833EC35}" type="datetimeFigureOut">
              <a:rPr lang="ru-RU" smtClean="0"/>
              <a:t>11.03.2018</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2CED982-7768-4FF9-BDEB-D5A29F2C3AC7}" type="slidenum">
              <a:rPr lang="ru-RU" smtClean="0"/>
              <a:t>‹#›</a:t>
            </a:fld>
            <a:endParaRPr lang="ru-RU"/>
          </a:p>
        </p:txBody>
      </p:sp>
    </p:spTree>
    <p:extLst>
      <p:ext uri="{BB962C8B-B14F-4D97-AF65-F5344CB8AC3E}">
        <p14:creationId xmlns:p14="http://schemas.microsoft.com/office/powerpoint/2010/main" val="3671319483"/>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13000"/>
                  <a:lumOff val="87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3048000" y="2579809"/>
            <a:ext cx="9144000" cy="1641490"/>
          </a:xfrm>
        </p:spPr>
        <p:txBody>
          <a:bodyPr/>
          <a:lstStyle/>
          <a:p>
            <a:r>
              <a:rPr lang="ru-RU" dirty="0" smtClean="0"/>
              <a:t>Необычные видеокарты</a:t>
            </a:r>
            <a:endParaRPr lang="ru-RU" dirty="0"/>
          </a:p>
        </p:txBody>
      </p:sp>
    </p:spTree>
    <p:extLst>
      <p:ext uri="{BB962C8B-B14F-4D97-AF65-F5344CB8AC3E}">
        <p14:creationId xmlns:p14="http://schemas.microsoft.com/office/powerpoint/2010/main" val="365737515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a:latin typeface="Arial" panose="020B0604020202020204" pitchFamily="34" charset="0"/>
                <a:cs typeface="Arial" panose="020B0604020202020204" pitchFamily="34" charset="0"/>
              </a:rPr>
              <a:t>ATI Radeon X1300 PCI</a:t>
            </a:r>
            <a:endParaRPr lang="ru-RU" dirty="0">
              <a:latin typeface="Arial" panose="020B0604020202020204" pitchFamily="34" charset="0"/>
              <a:cs typeface="Arial" panose="020B0604020202020204" pitchFamily="34" charset="0"/>
            </a:endParaRPr>
          </a:p>
        </p:txBody>
      </p:sp>
      <p:pic>
        <p:nvPicPr>
          <p:cNvPr id="9218" name="Picture 2" descr="51qyEFGflgL.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239982" y="1468582"/>
            <a:ext cx="9712036" cy="518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45321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212723"/>
            <a:ext cx="10515600" cy="1325563"/>
          </a:xfrm>
        </p:spPr>
        <p:txBody>
          <a:bodyPr/>
          <a:lstStyle/>
          <a:p>
            <a:r>
              <a:rPr lang="en-US" b="1" dirty="0">
                <a:latin typeface="Arial" panose="020B0604020202020204" pitchFamily="34" charset="0"/>
                <a:cs typeface="Arial" panose="020B0604020202020204" pitchFamily="34" charset="0"/>
              </a:rPr>
              <a:t>ASUS Extreme Dual N7800GT</a:t>
            </a:r>
            <a:endParaRPr lang="ru-RU" dirty="0">
              <a:latin typeface="Arial" panose="020B0604020202020204" pitchFamily="34" charset="0"/>
              <a:cs typeface="Arial" panose="020B0604020202020204" pitchFamily="34" charset="0"/>
            </a:endParaRPr>
          </a:p>
        </p:txBody>
      </p:sp>
      <p:pic>
        <p:nvPicPr>
          <p:cNvPr id="10242" name="Picture 2" descr="116.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911926" y="1510145"/>
            <a:ext cx="8409709" cy="5153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041527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it-IT" b="1" dirty="0">
                <a:latin typeface="Arial" panose="020B0604020202020204" pitchFamily="34" charset="0"/>
                <a:cs typeface="Arial" panose="020B0604020202020204" pitchFamily="34" charset="0"/>
              </a:rPr>
              <a:t>XGI Volari Duo V8 Ultra</a:t>
            </a:r>
            <a:endParaRPr lang="ru-RU" dirty="0">
              <a:latin typeface="Arial" panose="020B0604020202020204" pitchFamily="34" charset="0"/>
              <a:cs typeface="Arial" panose="020B0604020202020204" pitchFamily="34" charset="0"/>
            </a:endParaRPr>
          </a:p>
        </p:txBody>
      </p:sp>
      <p:pic>
        <p:nvPicPr>
          <p:cNvPr id="11266" name="Picture 2" descr="v8duo-scan-front-with-cooler.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163781" y="1468581"/>
            <a:ext cx="9864437" cy="5223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57021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en-US" b="1" dirty="0">
                <a:latin typeface="Arial" panose="020B0604020202020204" pitchFamily="34" charset="0"/>
                <a:cs typeface="Arial" panose="020B0604020202020204" pitchFamily="34" charset="0"/>
              </a:rPr>
              <a:t>Sapphire Atlantis RADEON 9800 PRO MAXX </a:t>
            </a:r>
            <a:endParaRPr lang="ru-RU" dirty="0">
              <a:latin typeface="Arial" panose="020B0604020202020204" pitchFamily="34" charset="0"/>
              <a:cs typeface="Arial" panose="020B0604020202020204" pitchFamily="34" charset="0"/>
            </a:endParaRPr>
          </a:p>
        </p:txBody>
      </p:sp>
      <p:pic>
        <p:nvPicPr>
          <p:cNvPr id="12290" name="Picture 2" descr="b1080.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70037" y="1690688"/>
            <a:ext cx="9334500" cy="50564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679942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a:latin typeface="Arial" panose="020B0604020202020204" pitchFamily="34" charset="0"/>
                <a:cs typeface="Arial" panose="020B0604020202020204" pitchFamily="34" charset="0"/>
              </a:rPr>
              <a:t>S3 Chrome S27</a:t>
            </a:r>
            <a:endParaRPr lang="ru-RU" dirty="0">
              <a:latin typeface="Arial" panose="020B0604020202020204" pitchFamily="34" charset="0"/>
              <a:cs typeface="Arial" panose="020B0604020202020204" pitchFamily="34" charset="0"/>
            </a:endParaRPr>
          </a:p>
        </p:txBody>
      </p:sp>
      <p:pic>
        <p:nvPicPr>
          <p:cNvPr id="13314" name="Picture 2" descr="s3__chrome_s27-210107.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17964" y="1843090"/>
            <a:ext cx="8936181" cy="4391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97710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en-US" b="1" dirty="0">
                <a:latin typeface="Arial" panose="020B0604020202020204" pitchFamily="34" charset="0"/>
                <a:cs typeface="Arial" panose="020B0604020202020204" pitchFamily="34" charset="0"/>
              </a:rPr>
              <a:t>EVGA GeForce GTX 275 CO-OP PhysX Edition</a:t>
            </a:r>
            <a:endParaRPr lang="ru-RU" dirty="0">
              <a:latin typeface="Arial" panose="020B0604020202020204" pitchFamily="34" charset="0"/>
              <a:cs typeface="Arial" panose="020B0604020202020204" pitchFamily="34" charset="0"/>
            </a:endParaRPr>
          </a:p>
        </p:txBody>
      </p:sp>
      <p:pic>
        <p:nvPicPr>
          <p:cNvPr id="14338" name="Picture 2" descr="evga_02.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24001" y="1825624"/>
            <a:ext cx="9365672" cy="48384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50888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en-US" b="1" dirty="0">
                <a:latin typeface="Arial" panose="020B0604020202020204" pitchFamily="34" charset="0"/>
                <a:cs typeface="Arial" panose="020B0604020202020204" pitchFamily="34" charset="0"/>
              </a:rPr>
              <a:t>ASUS Radeon HD 3850 X3 Trinity</a:t>
            </a:r>
            <a:endParaRPr lang="ru-RU" dirty="0">
              <a:latin typeface="Arial" panose="020B0604020202020204" pitchFamily="34" charset="0"/>
              <a:cs typeface="Arial" panose="020B0604020202020204" pitchFamily="34" charset="0"/>
            </a:endParaRPr>
          </a:p>
        </p:txBody>
      </p:sp>
      <p:pic>
        <p:nvPicPr>
          <p:cNvPr id="15362" name="Picture 2" descr="card1-8.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925782" y="1551709"/>
            <a:ext cx="8368145" cy="50984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25237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a:latin typeface="Arial" panose="020B0604020202020204" pitchFamily="34" charset="0"/>
                <a:cs typeface="Arial" panose="020B0604020202020204" pitchFamily="34" charset="0"/>
              </a:rPr>
              <a:t>3Dfx Voodoo5 6000</a:t>
            </a:r>
            <a:endParaRPr lang="ru-RU" dirty="0">
              <a:latin typeface="Arial" panose="020B0604020202020204" pitchFamily="34" charset="0"/>
              <a:cs typeface="Arial" panose="020B0604020202020204" pitchFamily="34" charset="0"/>
            </a:endParaRPr>
          </a:p>
        </p:txBody>
      </p:sp>
      <p:pic>
        <p:nvPicPr>
          <p:cNvPr id="16386" name="Picture 2" descr="3228-1d.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71230" y="1690688"/>
            <a:ext cx="9332114" cy="47932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56706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a:latin typeface="Arial" panose="020B0604020202020204" pitchFamily="34" charset="0"/>
                <a:cs typeface="Arial" panose="020B0604020202020204" pitchFamily="34" charset="0"/>
              </a:rPr>
              <a:t>GIGABYTE 3D1</a:t>
            </a:r>
            <a:endParaRPr lang="ru-RU" dirty="0">
              <a:latin typeface="Arial" panose="020B0604020202020204" pitchFamily="34" charset="0"/>
              <a:cs typeface="Arial" panose="020B0604020202020204" pitchFamily="34" charset="0"/>
            </a:endParaRPr>
          </a:p>
        </p:txBody>
      </p:sp>
      <p:pic>
        <p:nvPicPr>
          <p:cNvPr id="17410" name="Picture 2" descr="front-wo-cooler-big.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080655" y="1565564"/>
            <a:ext cx="10086109" cy="472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31247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err="1">
                <a:latin typeface="Arial" panose="020B0604020202020204" pitchFamily="34" charset="0"/>
                <a:cs typeface="Arial" panose="020B0604020202020204" pitchFamily="34" charset="0"/>
              </a:rPr>
              <a:t>Nvidia</a:t>
            </a:r>
            <a:r>
              <a:rPr lang="en-US" b="1" dirty="0">
                <a:latin typeface="Arial" panose="020B0604020202020204" pitchFamily="34" charset="0"/>
                <a:cs typeface="Arial" panose="020B0604020202020204" pitchFamily="34" charset="0"/>
              </a:rPr>
              <a:t> PCX 5300</a:t>
            </a:r>
            <a:endParaRPr lang="ru-RU" dirty="0">
              <a:latin typeface="Arial" panose="020B0604020202020204" pitchFamily="34" charset="0"/>
              <a:cs typeface="Arial" panose="020B0604020202020204" pitchFamily="34" charset="0"/>
            </a:endParaRPr>
          </a:p>
        </p:txBody>
      </p:sp>
      <p:pic>
        <p:nvPicPr>
          <p:cNvPr id="18434" name="Picture 2" descr="3008-1b.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939636" y="1801092"/>
            <a:ext cx="8437419" cy="44473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7680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7363" y="66050"/>
            <a:ext cx="10515600" cy="1325563"/>
          </a:xfrm>
        </p:spPr>
        <p:txBody>
          <a:bodyPr/>
          <a:lstStyle/>
          <a:p>
            <a:r>
              <a:rPr lang="en-US" b="1" dirty="0">
                <a:latin typeface="Arial" panose="020B0604020202020204" pitchFamily="34" charset="0"/>
                <a:cs typeface="Arial" panose="020B0604020202020204" pitchFamily="34" charset="0"/>
              </a:rPr>
              <a:t>KFA2 GTX 460</a:t>
            </a:r>
            <a:endParaRPr lang="ru-RU" dirty="0">
              <a:latin typeface="Arial" panose="020B0604020202020204" pitchFamily="34" charset="0"/>
              <a:cs typeface="Arial" panose="020B0604020202020204" pitchFamily="34" charset="0"/>
            </a:endParaRPr>
          </a:p>
        </p:txBody>
      </p:sp>
      <p:sp>
        <p:nvSpPr>
          <p:cNvPr id="3" name="Объект 2"/>
          <p:cNvSpPr>
            <a:spLocks noGrp="1"/>
          </p:cNvSpPr>
          <p:nvPr>
            <p:ph idx="1"/>
          </p:nvPr>
        </p:nvSpPr>
        <p:spPr/>
        <p:txBody>
          <a:bodyPr/>
          <a:lstStyle/>
          <a:p>
            <a:endParaRPr lang="ru-RU"/>
          </a:p>
        </p:txBody>
      </p:sp>
      <p:pic>
        <p:nvPicPr>
          <p:cNvPr id="1026" name="Picture 2" descr="kfa2-gtx-460-whdi-1280x102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6988" y="1191491"/>
            <a:ext cx="9598024" cy="5419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610860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a:latin typeface="Arial" panose="020B0604020202020204" pitchFamily="34" charset="0"/>
                <a:cs typeface="Arial" panose="020B0604020202020204" pitchFamily="34" charset="0"/>
              </a:rPr>
              <a:t>Galaxy Dual-Core GTS 250</a:t>
            </a:r>
            <a:endParaRPr lang="ru-RU" dirty="0">
              <a:latin typeface="Arial" panose="020B0604020202020204" pitchFamily="34" charset="0"/>
              <a:cs typeface="Arial" panose="020B0604020202020204" pitchFamily="34" charset="0"/>
            </a:endParaRPr>
          </a:p>
        </p:txBody>
      </p:sp>
      <p:pic>
        <p:nvPicPr>
          <p:cNvPr id="19458" name="Picture 2" descr="105117-GALAXY_DUALCORE_GFGTS250_01.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45673" y="1690687"/>
            <a:ext cx="8783782" cy="49317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68902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en-US" b="1" dirty="0">
                <a:latin typeface="Arial" panose="020B0604020202020204" pitchFamily="34" charset="0"/>
                <a:cs typeface="Arial" panose="020B0604020202020204" pitchFamily="34" charset="0"/>
              </a:rPr>
              <a:t>Gigabyte Radeon HD 7970 Super Overclock Edition</a:t>
            </a:r>
            <a:endParaRPr lang="ru-RU" dirty="0">
              <a:latin typeface="Arial" panose="020B0604020202020204" pitchFamily="34" charset="0"/>
              <a:cs typeface="Arial" panose="020B0604020202020204" pitchFamily="34" charset="0"/>
            </a:endParaRPr>
          </a:p>
        </p:txBody>
      </p:sp>
      <p:pic>
        <p:nvPicPr>
          <p:cNvPr id="20482" name="Picture 2" descr="Gigabyte-SOC-R7970-2.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65564" y="1870365"/>
            <a:ext cx="9185563" cy="4710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118282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en-US" b="1" dirty="0">
                <a:latin typeface="Arial" panose="020B0604020202020204" pitchFamily="34" charset="0"/>
                <a:cs typeface="Arial" panose="020B0604020202020204" pitchFamily="34" charset="0"/>
              </a:rPr>
              <a:t>Colorful GeForce GTX 680 </a:t>
            </a:r>
            <a:r>
              <a:rPr lang="en-US" b="1" dirty="0" err="1">
                <a:latin typeface="Arial" panose="020B0604020202020204" pitchFamily="34" charset="0"/>
                <a:cs typeface="Arial" panose="020B0604020202020204" pitchFamily="34" charset="0"/>
              </a:rPr>
              <a:t>iGame</a:t>
            </a:r>
            <a:r>
              <a:rPr lang="en-US" b="1" dirty="0">
                <a:latin typeface="Arial" panose="020B0604020202020204" pitchFamily="34" charset="0"/>
                <a:cs typeface="Arial" panose="020B0604020202020204" pitchFamily="34" charset="0"/>
              </a:rPr>
              <a:t> </a:t>
            </a:r>
            <a:endParaRPr lang="ru-RU" dirty="0">
              <a:latin typeface="Arial" panose="020B0604020202020204" pitchFamily="34" charset="0"/>
              <a:cs typeface="Arial" panose="020B0604020202020204" pitchFamily="34" charset="0"/>
            </a:endParaRPr>
          </a:p>
        </p:txBody>
      </p:sp>
      <p:pic>
        <p:nvPicPr>
          <p:cNvPr id="21506" name="Picture 2" descr="17r4bncqhpeu1jpg.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24000" y="1551709"/>
            <a:ext cx="8922327" cy="4918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79859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a:latin typeface="Arial" panose="020B0604020202020204" pitchFamily="34" charset="0"/>
                <a:cs typeface="Arial" panose="020B0604020202020204" pitchFamily="34" charset="0"/>
              </a:rPr>
              <a:t>ASUS EAX1300PRO Silent</a:t>
            </a:r>
            <a:endParaRPr lang="ru-RU" dirty="0">
              <a:latin typeface="Arial" panose="020B0604020202020204" pitchFamily="34" charset="0"/>
              <a:cs typeface="Arial" panose="020B0604020202020204" pitchFamily="34" charset="0"/>
            </a:endParaRPr>
          </a:p>
        </p:txBody>
      </p:sp>
      <p:pic>
        <p:nvPicPr>
          <p:cNvPr id="22530" name="Picture 2" descr="P_500.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94379" y="1593273"/>
            <a:ext cx="10910454" cy="4987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847540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a:latin typeface="Arial" panose="020B0604020202020204" pitchFamily="34" charset="0"/>
                <a:cs typeface="Arial" panose="020B0604020202020204" pitchFamily="34" charset="0"/>
              </a:rPr>
              <a:t>MSI </a:t>
            </a:r>
            <a:r>
              <a:rPr lang="en-US" b="1" dirty="0" err="1">
                <a:latin typeface="Arial" panose="020B0604020202020204" pitchFamily="34" charset="0"/>
                <a:cs typeface="Arial" panose="020B0604020202020204" pitchFamily="34" charset="0"/>
              </a:rPr>
              <a:t>Geminium</a:t>
            </a:r>
            <a:r>
              <a:rPr lang="en-US" b="1" dirty="0">
                <a:latin typeface="Arial" panose="020B0604020202020204" pitchFamily="34" charset="0"/>
                <a:cs typeface="Arial" panose="020B0604020202020204" pitchFamily="34" charset="0"/>
              </a:rPr>
              <a:t>-Go</a:t>
            </a:r>
            <a:endParaRPr lang="ru-RU" dirty="0">
              <a:latin typeface="Arial" panose="020B0604020202020204" pitchFamily="34" charset="0"/>
              <a:cs typeface="Arial" panose="020B0604020202020204" pitchFamily="34" charset="0"/>
            </a:endParaRPr>
          </a:p>
        </p:txBody>
      </p:sp>
      <p:pic>
        <p:nvPicPr>
          <p:cNvPr id="23554" name="Picture 2" descr="msi.mxm03b.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87237" y="1387748"/>
            <a:ext cx="8548254" cy="53090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980419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a:latin typeface="Arial" panose="020B0604020202020204" pitchFamily="34" charset="0"/>
                <a:cs typeface="Arial" panose="020B0604020202020204" pitchFamily="34" charset="0"/>
              </a:rPr>
              <a:t>S3 Graphics Chrome 540 GTX</a:t>
            </a:r>
            <a:endParaRPr lang="ru-RU" dirty="0">
              <a:latin typeface="Arial" panose="020B0604020202020204" pitchFamily="34" charset="0"/>
              <a:cs typeface="Arial" panose="020B0604020202020204" pitchFamily="34" charset="0"/>
            </a:endParaRPr>
          </a:p>
        </p:txBody>
      </p:sp>
      <p:pic>
        <p:nvPicPr>
          <p:cNvPr id="24578" name="Picture 2" descr="S3-Graphics-Launches-the-Chrome-540GTX-4.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233218" y="1690687"/>
            <a:ext cx="9415226" cy="49317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167266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it-IT" b="1" dirty="0">
                <a:latin typeface="Arial" panose="020B0604020202020204" pitchFamily="34" charset="0"/>
                <a:cs typeface="Arial" panose="020B0604020202020204" pitchFamily="34" charset="0"/>
              </a:rPr>
              <a:t>ATi Radeon 7000 PCI Dual</a:t>
            </a:r>
            <a:endParaRPr lang="ru-RU" dirty="0">
              <a:latin typeface="Arial" panose="020B0604020202020204" pitchFamily="34" charset="0"/>
              <a:cs typeface="Arial" panose="020B0604020202020204" pitchFamily="34" charset="0"/>
            </a:endParaRPr>
          </a:p>
        </p:txBody>
      </p:sp>
      <p:pic>
        <p:nvPicPr>
          <p:cNvPr id="25602" name="Picture 2" descr="7000_pci_dual-perspective-e1488144211307.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396836" y="1398676"/>
            <a:ext cx="7647709" cy="52279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697250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a:latin typeface="Arial" panose="020B0604020202020204" pitchFamily="34" charset="0"/>
                <a:cs typeface="Arial" panose="020B0604020202020204" pitchFamily="34" charset="0"/>
              </a:rPr>
              <a:t>HIS X1600 Pro Dual</a:t>
            </a:r>
            <a:endParaRPr lang="ru-RU" dirty="0">
              <a:latin typeface="Arial" panose="020B0604020202020204" pitchFamily="34" charset="0"/>
              <a:cs typeface="Arial" panose="020B0604020202020204" pitchFamily="34" charset="0"/>
            </a:endParaRPr>
          </a:p>
        </p:txBody>
      </p:sp>
      <p:pic>
        <p:nvPicPr>
          <p:cNvPr id="26626" name="Picture 2" descr="HIS_dual_interface.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172692" y="1369778"/>
            <a:ext cx="6082144" cy="5304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293284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pt-BR" b="1" dirty="0">
                <a:latin typeface="Arial" panose="020B0604020202020204" pitchFamily="34" charset="0"/>
                <a:cs typeface="Arial" panose="020B0604020202020204" pitchFamily="34" charset="0"/>
              </a:rPr>
              <a:t>PowerColor Devil 13 Dual Core R9 290X</a:t>
            </a:r>
            <a:endParaRPr lang="ru-RU" dirty="0">
              <a:latin typeface="Arial" panose="020B0604020202020204" pitchFamily="34" charset="0"/>
              <a:cs typeface="Arial" panose="020B0604020202020204" pitchFamily="34" charset="0"/>
            </a:endParaRPr>
          </a:p>
        </p:txBody>
      </p:sp>
      <p:pic>
        <p:nvPicPr>
          <p:cNvPr id="27650" name="Picture 2" descr="5-1-devil-13.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182822" y="1830409"/>
            <a:ext cx="9942377" cy="4639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23484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7364" y="208109"/>
            <a:ext cx="10515600" cy="1325563"/>
          </a:xfrm>
        </p:spPr>
        <p:txBody>
          <a:bodyPr/>
          <a:lstStyle/>
          <a:p>
            <a:r>
              <a:rPr lang="en-US" b="1" dirty="0">
                <a:latin typeface="Arial" panose="020B0604020202020204" pitchFamily="34" charset="0"/>
                <a:cs typeface="Arial" panose="020B0604020202020204" pitchFamily="34" charset="0"/>
              </a:rPr>
              <a:t>MSI Radeon RX800</a:t>
            </a:r>
            <a:endParaRPr lang="ru-RU" dirty="0">
              <a:latin typeface="Arial" panose="020B0604020202020204" pitchFamily="34" charset="0"/>
              <a:cs typeface="Arial" panose="020B0604020202020204" pitchFamily="34" charset="0"/>
            </a:endParaRPr>
          </a:p>
        </p:txBody>
      </p:sp>
      <p:sp>
        <p:nvSpPr>
          <p:cNvPr id="3" name="Объект 2"/>
          <p:cNvSpPr>
            <a:spLocks noGrp="1"/>
          </p:cNvSpPr>
          <p:nvPr>
            <p:ph idx="1"/>
          </p:nvPr>
        </p:nvSpPr>
        <p:spPr>
          <a:xfrm>
            <a:off x="1618764" y="1833130"/>
            <a:ext cx="10233800" cy="4351338"/>
          </a:xfrm>
        </p:spPr>
        <p:txBody>
          <a:bodyPr/>
          <a:lstStyle/>
          <a:p>
            <a:endParaRPr lang="ru-RU"/>
          </a:p>
        </p:txBody>
      </p:sp>
      <p:pic>
        <p:nvPicPr>
          <p:cNvPr id="2050" name="Picture 2" descr="yX1AlB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909" y="1260763"/>
            <a:ext cx="11222181" cy="5223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52854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en-US" b="1" dirty="0">
                <a:latin typeface="Arial" panose="020B0604020202020204" pitchFamily="34" charset="0"/>
                <a:cs typeface="Arial" panose="020B0604020202020204" pitchFamily="34" charset="0"/>
              </a:rPr>
              <a:t>ATI Radeon HD 2400 XT Bite-Taken-Out-Edition </a:t>
            </a:r>
            <a:endParaRPr lang="ru-RU" dirty="0">
              <a:latin typeface="Arial" panose="020B0604020202020204" pitchFamily="34" charset="0"/>
              <a:cs typeface="Arial" panose="020B0604020202020204" pitchFamily="34" charset="0"/>
            </a:endParaRPr>
          </a:p>
        </p:txBody>
      </p:sp>
      <p:pic>
        <p:nvPicPr>
          <p:cNvPr id="3074" name="Picture 2" descr="X-2007071614595960580.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54182" y="1674500"/>
            <a:ext cx="11111345" cy="4781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64384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198870"/>
            <a:ext cx="10515600" cy="1325563"/>
          </a:xfrm>
        </p:spPr>
        <p:txBody>
          <a:bodyPr/>
          <a:lstStyle/>
          <a:p>
            <a:r>
              <a:rPr lang="en-US" b="1" dirty="0">
                <a:latin typeface="Arial" panose="020B0604020202020204" pitchFamily="34" charset="0"/>
                <a:cs typeface="Arial" panose="020B0604020202020204" pitchFamily="34" charset="0"/>
              </a:rPr>
              <a:t>Galaxy GTX 680</a:t>
            </a:r>
            <a:endParaRPr lang="ru-RU" dirty="0">
              <a:latin typeface="Arial" panose="020B0604020202020204" pitchFamily="34" charset="0"/>
              <a:cs typeface="Arial" panose="020B0604020202020204" pitchFamily="34" charset="0"/>
            </a:endParaRPr>
          </a:p>
        </p:txBody>
      </p:sp>
      <p:sp>
        <p:nvSpPr>
          <p:cNvPr id="3" name="Объект 2"/>
          <p:cNvSpPr>
            <a:spLocks noGrp="1"/>
          </p:cNvSpPr>
          <p:nvPr>
            <p:ph idx="1"/>
          </p:nvPr>
        </p:nvSpPr>
        <p:spPr/>
        <p:txBody>
          <a:bodyPr/>
          <a:lstStyle/>
          <a:p>
            <a:endParaRPr lang="ru-RU"/>
          </a:p>
        </p:txBody>
      </p:sp>
      <p:pic>
        <p:nvPicPr>
          <p:cNvPr id="4098" name="Picture 2" descr="Geforce_GTX_680_Single_Slot-7d4094f3c7e5b45f.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945" y="1287030"/>
            <a:ext cx="11623963" cy="53492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03595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157307"/>
            <a:ext cx="10515600" cy="1325563"/>
          </a:xfrm>
        </p:spPr>
        <p:txBody>
          <a:bodyPr/>
          <a:lstStyle/>
          <a:p>
            <a:r>
              <a:rPr lang="en-US" b="1" dirty="0">
                <a:latin typeface="Arial" panose="020B0604020202020204" pitchFamily="34" charset="0"/>
                <a:cs typeface="Arial" panose="020B0604020202020204" pitchFamily="34" charset="0"/>
              </a:rPr>
              <a:t>HIS HD 5450 PCI-E x1 Edition</a:t>
            </a:r>
            <a:endParaRPr lang="ru-RU" dirty="0">
              <a:latin typeface="Arial" panose="020B0604020202020204" pitchFamily="34" charset="0"/>
              <a:cs typeface="Arial" panose="020B0604020202020204" pitchFamily="34" charset="0"/>
            </a:endParaRPr>
          </a:p>
        </p:txBody>
      </p:sp>
      <p:pic>
        <p:nvPicPr>
          <p:cNvPr id="5124" name="Picture 4" descr="3601_002_1_1600.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40326" y="1343891"/>
            <a:ext cx="11097491" cy="52924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94002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err="1">
                <a:latin typeface="Arial" panose="020B0604020202020204" pitchFamily="34" charset="0"/>
                <a:cs typeface="Arial" panose="020B0604020202020204" pitchFamily="34" charset="0"/>
              </a:rPr>
              <a:t>Zotac</a:t>
            </a:r>
            <a:r>
              <a:rPr lang="en-US" b="1" dirty="0">
                <a:latin typeface="Arial" panose="020B0604020202020204" pitchFamily="34" charset="0"/>
                <a:cs typeface="Arial" panose="020B0604020202020204" pitchFamily="34" charset="0"/>
              </a:rPr>
              <a:t> GT 610 PCI</a:t>
            </a:r>
            <a:endParaRPr lang="ru-RU" dirty="0">
              <a:latin typeface="Arial" panose="020B0604020202020204" pitchFamily="34" charset="0"/>
              <a:cs typeface="Arial" panose="020B0604020202020204" pitchFamily="34" charset="0"/>
            </a:endParaRPr>
          </a:p>
        </p:txBody>
      </p:sp>
      <p:pic>
        <p:nvPicPr>
          <p:cNvPr id="6146" name="Picture 2" descr="ZOTAC-GeForce-GT-520-PCI-Express-x1-graphics-cards-picture-1.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01782" y="1537855"/>
            <a:ext cx="11416145" cy="5043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6364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171161"/>
            <a:ext cx="10515600" cy="1325563"/>
          </a:xfrm>
        </p:spPr>
        <p:txBody>
          <a:bodyPr/>
          <a:lstStyle/>
          <a:p>
            <a:r>
              <a:rPr lang="en-US" b="1" dirty="0">
                <a:latin typeface="Arial" panose="020B0604020202020204" pitchFamily="34" charset="0"/>
                <a:cs typeface="Arial" panose="020B0604020202020204" pitchFamily="34" charset="0"/>
              </a:rPr>
              <a:t>Radeon HD 3850 AGP</a:t>
            </a:r>
            <a:endParaRPr lang="ru-RU" dirty="0">
              <a:latin typeface="Arial" panose="020B0604020202020204" pitchFamily="34" charset="0"/>
              <a:cs typeface="Arial" panose="020B0604020202020204" pitchFamily="34" charset="0"/>
            </a:endParaRPr>
          </a:p>
        </p:txBody>
      </p:sp>
      <p:pic>
        <p:nvPicPr>
          <p:cNvPr id="7170" name="Picture 2" descr="Sapphire_Radeon_HD_3850_AGP_F.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01782" y="1321081"/>
            <a:ext cx="11416145" cy="52598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226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254288"/>
            <a:ext cx="10515600" cy="1325563"/>
          </a:xfrm>
        </p:spPr>
        <p:txBody>
          <a:bodyPr>
            <a:normAutofit fontScale="90000"/>
          </a:bodyPr>
          <a:lstStyle/>
          <a:p>
            <a:r>
              <a:rPr lang="en-US" b="1" dirty="0">
                <a:latin typeface="Arial" panose="020B0604020202020204" pitchFamily="34" charset="0"/>
                <a:cs typeface="Arial" panose="020B0604020202020204" pitchFamily="34" charset="0"/>
              </a:rPr>
              <a:t>Sapphire Toxic Radeon X1900XTX </a:t>
            </a:r>
            <a:r>
              <a:rPr lang="ru-RU" b="1" dirty="0">
                <a:latin typeface="Arial" panose="020B0604020202020204" pitchFamily="34" charset="0"/>
                <a:cs typeface="Arial" panose="020B0604020202020204" pitchFamily="34" charset="0"/>
              </a:rPr>
              <a:t>и </a:t>
            </a:r>
            <a:r>
              <a:rPr lang="en-US" b="1" dirty="0" smtClean="0">
                <a:latin typeface="Arial" panose="020B0604020202020204" pitchFamily="34" charset="0"/>
                <a:cs typeface="Arial" panose="020B0604020202020204" pitchFamily="34" charset="0"/>
              </a:rPr>
              <a:t>X1950XTX</a:t>
            </a:r>
            <a:r>
              <a:rPr lang="ru-RU" b="1" dirty="0" smtClean="0">
                <a:latin typeface="Arial" panose="020B0604020202020204" pitchFamily="34" charset="0"/>
                <a:cs typeface="Arial" panose="020B0604020202020204" pitchFamily="34" charset="0"/>
              </a:rPr>
              <a:t> </a:t>
            </a:r>
            <a:endParaRPr lang="ru-RU" dirty="0">
              <a:latin typeface="Arial" panose="020B0604020202020204" pitchFamily="34" charset="0"/>
              <a:cs typeface="Arial" panose="020B0604020202020204" pitchFamily="34" charset="0"/>
            </a:endParaRPr>
          </a:p>
        </p:txBody>
      </p:sp>
      <p:pic>
        <p:nvPicPr>
          <p:cNvPr id="8194" name="Picture 2" descr="73246.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54727" y="1825625"/>
            <a:ext cx="9157855" cy="48522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8004847"/>
      </p:ext>
    </p:extLst>
  </p:cSld>
  <p:clrMapOvr>
    <a:masterClrMapping/>
  </p:clrMapOvr>
  <p:timing>
    <p:tnLst>
      <p:par>
        <p:cTn id="1" dur="indefinite" restart="never" nodeType="tmRoot"/>
      </p:par>
    </p:tnLst>
  </p:timing>
</p:sld>
</file>

<file path=ppt/theme/theme1.xml><?xml version="1.0" encoding="utf-8"?>
<a:theme xmlns:a="http://schemas.openxmlformats.org/drawingml/2006/main" name="Глубина">
  <a:themeElements>
    <a:clrScheme name="Глубина">
      <a:dk1>
        <a:sysClr val="windowText" lastClr="000000"/>
      </a:dk1>
      <a:lt1>
        <a:sysClr val="window" lastClr="FFFFFF"/>
      </a:lt1>
      <a:dk2>
        <a:srgbClr val="4E3B30"/>
      </a:dk2>
      <a:lt2>
        <a:srgbClr val="FFDB82"/>
      </a:lt2>
      <a:accent1>
        <a:srgbClr val="F0A22E"/>
      </a:accent1>
      <a:accent2>
        <a:srgbClr val="E4D9B2"/>
      </a:accent2>
      <a:accent3>
        <a:srgbClr val="AA986C"/>
      </a:accent3>
      <a:accent4>
        <a:srgbClr val="8FB977"/>
      </a:accent4>
      <a:accent5>
        <a:srgbClr val="778F9F"/>
      </a:accent5>
      <a:accent6>
        <a:srgbClr val="8A6087"/>
      </a:accent6>
      <a:hlink>
        <a:srgbClr val="AD1F1F"/>
      </a:hlink>
      <a:folHlink>
        <a:srgbClr val="FFC42F"/>
      </a:folHlink>
    </a:clrScheme>
    <a:fontScheme name="Глубина">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Глубина">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C473073F-34A4-486A-BBA1-2A70AE921EB6}"/>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TM04033923[[fn=Глубина]]</Template>
  <TotalTime>71</TotalTime>
  <Words>3254</Words>
  <Application>Microsoft Office PowerPoint</Application>
  <PresentationFormat>Широкоэкранный</PresentationFormat>
  <Paragraphs>109</Paragraphs>
  <Slides>28</Slides>
  <Notes>27</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28</vt:i4>
      </vt:variant>
    </vt:vector>
  </HeadingPairs>
  <TitlesOfParts>
    <vt:vector size="32" baseType="lpstr">
      <vt:lpstr>Arial</vt:lpstr>
      <vt:lpstr>Calibri</vt:lpstr>
      <vt:lpstr>Corbel</vt:lpstr>
      <vt:lpstr>Глубина</vt:lpstr>
      <vt:lpstr>Необычные видеокарты</vt:lpstr>
      <vt:lpstr>KFA2 GTX 460</vt:lpstr>
      <vt:lpstr>MSI Radeon RX800</vt:lpstr>
      <vt:lpstr>ATI Radeon HD 2400 XT Bite-Taken-Out-Edition </vt:lpstr>
      <vt:lpstr>Galaxy GTX 680</vt:lpstr>
      <vt:lpstr>HIS HD 5450 PCI-E x1 Edition</vt:lpstr>
      <vt:lpstr>Zotac GT 610 PCI</vt:lpstr>
      <vt:lpstr>Radeon HD 3850 AGP</vt:lpstr>
      <vt:lpstr>Sapphire Toxic Radeon X1900XTX и X1950XTX </vt:lpstr>
      <vt:lpstr>ATI Radeon X1300 PCI</vt:lpstr>
      <vt:lpstr>ASUS Extreme Dual N7800GT</vt:lpstr>
      <vt:lpstr>XGI Volari Duo V8 Ultra</vt:lpstr>
      <vt:lpstr>Sapphire Atlantis RADEON 9800 PRO MAXX </vt:lpstr>
      <vt:lpstr>S3 Chrome S27</vt:lpstr>
      <vt:lpstr>EVGA GeForce GTX 275 CO-OP PhysX Edition</vt:lpstr>
      <vt:lpstr>ASUS Radeon HD 3850 X3 Trinity</vt:lpstr>
      <vt:lpstr>3Dfx Voodoo5 6000</vt:lpstr>
      <vt:lpstr>GIGABYTE 3D1</vt:lpstr>
      <vt:lpstr>Nvidia PCX 5300</vt:lpstr>
      <vt:lpstr>Galaxy Dual-Core GTS 250</vt:lpstr>
      <vt:lpstr>Gigabyte Radeon HD 7970 Super Overclock Edition</vt:lpstr>
      <vt:lpstr>Colorful GeForce GTX 680 iGame </vt:lpstr>
      <vt:lpstr>ASUS EAX1300PRO Silent</vt:lpstr>
      <vt:lpstr>MSI Geminium-Go</vt:lpstr>
      <vt:lpstr>S3 Graphics Chrome 540 GTX</vt:lpstr>
      <vt:lpstr>ATi Radeon 7000 PCI Dual</vt:lpstr>
      <vt:lpstr>HIS X1600 Pro Dual</vt:lpstr>
      <vt:lpstr>PowerColor Devil 13 Dual Core R9 290X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Необычные видеокарты</dc:title>
  <dc:creator>Пользователь Windows</dc:creator>
  <cp:lastModifiedBy>Пользователь Windows</cp:lastModifiedBy>
  <cp:revision>9</cp:revision>
  <dcterms:created xsi:type="dcterms:W3CDTF">2018-03-11T13:12:05Z</dcterms:created>
  <dcterms:modified xsi:type="dcterms:W3CDTF">2018-03-11T14:23:53Z</dcterms:modified>
</cp:coreProperties>
</file>

<file path=docProps/thumbnail.jpeg>
</file>